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29"/>
  </p:notesMasterIdLst>
  <p:handoutMasterIdLst>
    <p:handoutMasterId r:id="rId30"/>
  </p:handoutMasterIdLst>
  <p:sldIdLst>
    <p:sldId id="259" r:id="rId2"/>
    <p:sldId id="336" r:id="rId3"/>
    <p:sldId id="301" r:id="rId4"/>
    <p:sldId id="312" r:id="rId5"/>
    <p:sldId id="313" r:id="rId6"/>
    <p:sldId id="314" r:id="rId7"/>
    <p:sldId id="335" r:id="rId8"/>
    <p:sldId id="349" r:id="rId9"/>
    <p:sldId id="317" r:id="rId10"/>
    <p:sldId id="318" r:id="rId11"/>
    <p:sldId id="337" r:id="rId12"/>
    <p:sldId id="321" r:id="rId13"/>
    <p:sldId id="322" r:id="rId14"/>
    <p:sldId id="323" r:id="rId15"/>
    <p:sldId id="344" r:id="rId16"/>
    <p:sldId id="325" r:id="rId17"/>
    <p:sldId id="345" r:id="rId18"/>
    <p:sldId id="350" r:id="rId19"/>
    <p:sldId id="351" r:id="rId20"/>
    <p:sldId id="340" r:id="rId21"/>
    <p:sldId id="327" r:id="rId22"/>
    <p:sldId id="348" r:id="rId23"/>
    <p:sldId id="333" r:id="rId24"/>
    <p:sldId id="330" r:id="rId25"/>
    <p:sldId id="331" r:id="rId26"/>
    <p:sldId id="334" r:id="rId27"/>
    <p:sldId id="355" r:id="rId28"/>
  </p:sldIdLst>
  <p:sldSz cx="12192000" cy="6858000"/>
  <p:notesSz cx="7099300" cy="10234613"/>
  <p:defaultTextStyle>
    <a:defPPr>
      <a:defRPr lang="de-DE"/>
    </a:defPPr>
    <a:lvl1pPr algn="l" rtl="0" fontAlgn="base">
      <a:spcBef>
        <a:spcPct val="0"/>
      </a:spcBef>
      <a:spcAft>
        <a:spcPct val="0"/>
      </a:spcAft>
      <a:defRPr sz="1600" kern="1200">
        <a:solidFill>
          <a:schemeClr val="tx1"/>
        </a:solidFill>
        <a:latin typeface="Arial" charset="0"/>
        <a:ea typeface="+mn-ea"/>
        <a:cs typeface="Arial" charset="0"/>
      </a:defRPr>
    </a:lvl1pPr>
    <a:lvl2pPr marL="457200" algn="l" rtl="0" fontAlgn="base">
      <a:spcBef>
        <a:spcPct val="0"/>
      </a:spcBef>
      <a:spcAft>
        <a:spcPct val="0"/>
      </a:spcAft>
      <a:defRPr sz="1600" kern="1200">
        <a:solidFill>
          <a:schemeClr val="tx1"/>
        </a:solidFill>
        <a:latin typeface="Arial" charset="0"/>
        <a:ea typeface="+mn-ea"/>
        <a:cs typeface="Arial" charset="0"/>
      </a:defRPr>
    </a:lvl2pPr>
    <a:lvl3pPr marL="914400" algn="l" rtl="0" fontAlgn="base">
      <a:spcBef>
        <a:spcPct val="0"/>
      </a:spcBef>
      <a:spcAft>
        <a:spcPct val="0"/>
      </a:spcAft>
      <a:defRPr sz="1600" kern="1200">
        <a:solidFill>
          <a:schemeClr val="tx1"/>
        </a:solidFill>
        <a:latin typeface="Arial" charset="0"/>
        <a:ea typeface="+mn-ea"/>
        <a:cs typeface="Arial" charset="0"/>
      </a:defRPr>
    </a:lvl3pPr>
    <a:lvl4pPr marL="1371600" algn="l" rtl="0" fontAlgn="base">
      <a:spcBef>
        <a:spcPct val="0"/>
      </a:spcBef>
      <a:spcAft>
        <a:spcPct val="0"/>
      </a:spcAft>
      <a:defRPr sz="1600" kern="1200">
        <a:solidFill>
          <a:schemeClr val="tx1"/>
        </a:solidFill>
        <a:latin typeface="Arial" charset="0"/>
        <a:ea typeface="+mn-ea"/>
        <a:cs typeface="Arial" charset="0"/>
      </a:defRPr>
    </a:lvl4pPr>
    <a:lvl5pPr marL="1828800" algn="l" rtl="0" fontAlgn="base">
      <a:spcBef>
        <a:spcPct val="0"/>
      </a:spcBef>
      <a:spcAft>
        <a:spcPct val="0"/>
      </a:spcAft>
      <a:defRPr sz="1600" kern="1200">
        <a:solidFill>
          <a:schemeClr val="tx1"/>
        </a:solidFill>
        <a:latin typeface="Arial" charset="0"/>
        <a:ea typeface="+mn-ea"/>
        <a:cs typeface="Arial" charset="0"/>
      </a:defRPr>
    </a:lvl5pPr>
    <a:lvl6pPr marL="2286000" algn="l" defTabSz="914400" rtl="0" eaLnBrk="1" latinLnBrk="0" hangingPunct="1">
      <a:defRPr sz="1600" kern="1200">
        <a:solidFill>
          <a:schemeClr val="tx1"/>
        </a:solidFill>
        <a:latin typeface="Arial" charset="0"/>
        <a:ea typeface="+mn-ea"/>
        <a:cs typeface="Arial" charset="0"/>
      </a:defRPr>
    </a:lvl6pPr>
    <a:lvl7pPr marL="2743200" algn="l" defTabSz="914400" rtl="0" eaLnBrk="1" latinLnBrk="0" hangingPunct="1">
      <a:defRPr sz="1600" kern="1200">
        <a:solidFill>
          <a:schemeClr val="tx1"/>
        </a:solidFill>
        <a:latin typeface="Arial" charset="0"/>
        <a:ea typeface="+mn-ea"/>
        <a:cs typeface="Arial" charset="0"/>
      </a:defRPr>
    </a:lvl7pPr>
    <a:lvl8pPr marL="3200400" algn="l" defTabSz="914400" rtl="0" eaLnBrk="1" latinLnBrk="0" hangingPunct="1">
      <a:defRPr sz="1600" kern="1200">
        <a:solidFill>
          <a:schemeClr val="tx1"/>
        </a:solidFill>
        <a:latin typeface="Arial" charset="0"/>
        <a:ea typeface="+mn-ea"/>
        <a:cs typeface="Arial" charset="0"/>
      </a:defRPr>
    </a:lvl8pPr>
    <a:lvl9pPr marL="3657600" algn="l" defTabSz="914400" rtl="0" eaLnBrk="1" latinLnBrk="0" hangingPunct="1">
      <a:defRPr sz="1600" kern="1200">
        <a:solidFill>
          <a:schemeClr val="tx1"/>
        </a:solidFill>
        <a:latin typeface="Arial" charset="0"/>
        <a:ea typeface="+mn-ea"/>
        <a:cs typeface="Arial" charset="0"/>
      </a:defRPr>
    </a:lvl9pPr>
  </p:defaultTextStyle>
  <p:extLst>
    <p:ext uri="{521415D9-36F7-43E2-AB2F-B90AF26B5E84}">
      <p14:sectionLst xmlns:p14="http://schemas.microsoft.com/office/powerpoint/2010/main">
        <p14:section name="Standardabschnitt" id="{524D383B-1A99-43E0-96DD-419721A6DE1F}">
          <p14:sldIdLst>
            <p14:sldId id="259"/>
            <p14:sldId id="336"/>
            <p14:sldId id="301"/>
            <p14:sldId id="312"/>
            <p14:sldId id="313"/>
            <p14:sldId id="314"/>
            <p14:sldId id="335"/>
            <p14:sldId id="349"/>
            <p14:sldId id="317"/>
            <p14:sldId id="318"/>
            <p14:sldId id="337"/>
            <p14:sldId id="321"/>
            <p14:sldId id="322"/>
            <p14:sldId id="323"/>
            <p14:sldId id="344"/>
            <p14:sldId id="325"/>
            <p14:sldId id="345"/>
            <p14:sldId id="350"/>
            <p14:sldId id="351"/>
            <p14:sldId id="340"/>
            <p14:sldId id="327"/>
            <p14:sldId id="348"/>
            <p14:sldId id="333"/>
            <p14:sldId id="330"/>
            <p14:sldId id="331"/>
            <p14:sldId id="334"/>
            <p14:sldId id="355"/>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09" userDrawn="1">
          <p15:clr>
            <a:srgbClr val="A4A3A4"/>
          </p15:clr>
        </p15:guide>
        <p15:guide id="2" pos="2140" userDrawn="1">
          <p15:clr>
            <a:srgbClr val="A4A3A4"/>
          </p15:clr>
        </p15:guide>
        <p15:guide id="3" orient="horz" pos="3224" userDrawn="1">
          <p15:clr>
            <a:srgbClr val="A4A3A4"/>
          </p15:clr>
        </p15:guide>
        <p15:guide id="4" pos="2236"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E151D"/>
    <a:srgbClr val="CC0000"/>
    <a:srgbClr val="F7F7F7"/>
    <a:srgbClr val="F5F5F5"/>
    <a:srgbClr val="EE6C00"/>
    <a:srgbClr val="AB0200"/>
    <a:srgbClr val="AC0E16"/>
    <a:srgbClr val="FF5050"/>
    <a:srgbClr val="FF7C80"/>
    <a:srgbClr val="F18F1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ttlere Formatvorlag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ittlere Formatvorlage 1 - Akz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ittlere Formatvorlage 1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ABFCF23-3B69-468F-B69F-88F6DE6A72F2}" styleName="Mittlere Formatvorlage 1 - Akz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ittlere Formatvorlage 1 - Akz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ittlere Formatvorlage 2 - Akz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Designformatvorlage 1 - Akz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2339" autoAdjust="0"/>
  </p:normalViewPr>
  <p:slideViewPr>
    <p:cSldViewPr>
      <p:cViewPr varScale="1">
        <p:scale>
          <a:sx n="94" d="100"/>
          <a:sy n="94" d="100"/>
        </p:scale>
        <p:origin x="1176" y="78"/>
      </p:cViewPr>
      <p:guideLst>
        <p:guide orient="horz" pos="2160"/>
        <p:guide pos="3840"/>
      </p:guideLst>
    </p:cSldViewPr>
  </p:slideViewPr>
  <p:outlineViewPr>
    <p:cViewPr>
      <p:scale>
        <a:sx n="33" d="100"/>
        <a:sy n="33" d="100"/>
      </p:scale>
      <p:origin x="18"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75" d="100"/>
          <a:sy n="75" d="100"/>
        </p:scale>
        <p:origin x="3096" y="84"/>
      </p:cViewPr>
      <p:guideLst>
        <p:guide orient="horz" pos="3109"/>
        <p:guide pos="2140"/>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8" cy="511896"/>
          </a:xfrm>
          <a:prstGeom prst="rect">
            <a:avLst/>
          </a:prstGeom>
        </p:spPr>
        <p:txBody>
          <a:bodyPr vert="horz" lIns="95101" tIns="47550" rIns="95101" bIns="47550" rtlCol="0"/>
          <a:lstStyle>
            <a:lvl1pPr algn="l">
              <a:defRPr sz="1200">
                <a:cs typeface="+mn-cs"/>
              </a:defRPr>
            </a:lvl1pPr>
          </a:lstStyle>
          <a:p>
            <a:pPr>
              <a:defRPr/>
            </a:pPr>
            <a:endParaRPr lang="de-DE"/>
          </a:p>
        </p:txBody>
      </p:sp>
      <p:sp>
        <p:nvSpPr>
          <p:cNvPr id="3" name="Datumsplatzhalter 2"/>
          <p:cNvSpPr>
            <a:spLocks noGrp="1"/>
          </p:cNvSpPr>
          <p:nvPr>
            <p:ph type="dt" sz="quarter" idx="1"/>
          </p:nvPr>
        </p:nvSpPr>
        <p:spPr>
          <a:xfrm>
            <a:off x="4020505" y="0"/>
            <a:ext cx="3077138" cy="511896"/>
          </a:xfrm>
          <a:prstGeom prst="rect">
            <a:avLst/>
          </a:prstGeom>
        </p:spPr>
        <p:txBody>
          <a:bodyPr vert="horz" lIns="95101" tIns="47550" rIns="95101" bIns="47550" rtlCol="0"/>
          <a:lstStyle>
            <a:lvl1pPr algn="r">
              <a:defRPr sz="1200">
                <a:cs typeface="+mn-cs"/>
              </a:defRPr>
            </a:lvl1pPr>
          </a:lstStyle>
          <a:p>
            <a:pPr>
              <a:defRPr/>
            </a:pPr>
            <a:endParaRPr lang="de-DE" dirty="0"/>
          </a:p>
        </p:txBody>
      </p:sp>
      <p:sp>
        <p:nvSpPr>
          <p:cNvPr id="4" name="Fußzeilenplatzhalter 3"/>
          <p:cNvSpPr>
            <a:spLocks noGrp="1"/>
          </p:cNvSpPr>
          <p:nvPr>
            <p:ph type="ftr" sz="quarter" idx="2"/>
          </p:nvPr>
        </p:nvSpPr>
        <p:spPr>
          <a:xfrm>
            <a:off x="0" y="9721072"/>
            <a:ext cx="3077138" cy="511896"/>
          </a:xfrm>
          <a:prstGeom prst="rect">
            <a:avLst/>
          </a:prstGeom>
        </p:spPr>
        <p:txBody>
          <a:bodyPr vert="horz" lIns="95101" tIns="47550" rIns="95101" bIns="47550" rtlCol="0" anchor="b"/>
          <a:lstStyle>
            <a:lvl1pPr algn="l">
              <a:defRPr sz="1200">
                <a:cs typeface="+mn-cs"/>
              </a:defRPr>
            </a:lvl1pPr>
          </a:lstStyle>
          <a:p>
            <a:pPr>
              <a:defRPr/>
            </a:pPr>
            <a:r>
              <a:rPr lang="de-DE" sz="800"/>
              <a:t>05.0_modul 3 krisenbewältigung-O1 (230719)</a:t>
            </a:r>
            <a:endParaRPr lang="de-DE" sz="800" dirty="0"/>
          </a:p>
        </p:txBody>
      </p:sp>
      <p:sp>
        <p:nvSpPr>
          <p:cNvPr id="5" name="Foliennummernplatzhalter 4"/>
          <p:cNvSpPr>
            <a:spLocks noGrp="1"/>
          </p:cNvSpPr>
          <p:nvPr>
            <p:ph type="sldNum" sz="quarter" idx="3"/>
          </p:nvPr>
        </p:nvSpPr>
        <p:spPr>
          <a:xfrm>
            <a:off x="4020505" y="9721072"/>
            <a:ext cx="3077138" cy="511896"/>
          </a:xfrm>
          <a:prstGeom prst="rect">
            <a:avLst/>
          </a:prstGeom>
        </p:spPr>
        <p:txBody>
          <a:bodyPr vert="horz" lIns="95101" tIns="47550" rIns="95101" bIns="47550" rtlCol="0" anchor="b"/>
          <a:lstStyle>
            <a:lvl1pPr algn="r">
              <a:defRPr sz="1200">
                <a:cs typeface="+mn-cs"/>
              </a:defRPr>
            </a:lvl1pPr>
          </a:lstStyle>
          <a:p>
            <a:pPr>
              <a:defRPr/>
            </a:pPr>
            <a:fld id="{B77AF4AD-5F53-4955-9155-F28A4A49BDEF}" type="slidenum">
              <a:rPr lang="de-DE" sz="800"/>
              <a:pPr>
                <a:defRPr/>
              </a:pPr>
              <a:t>‹Nr.›</a:t>
            </a:fld>
            <a:endParaRPr lang="de-DE" sz="800" dirty="0"/>
          </a:p>
        </p:txBody>
      </p:sp>
    </p:spTree>
    <p:extLst>
      <p:ext uri="{BB962C8B-B14F-4D97-AF65-F5344CB8AC3E}">
        <p14:creationId xmlns:p14="http://schemas.microsoft.com/office/powerpoint/2010/main" val="71356246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7138" cy="511896"/>
          </a:xfrm>
          <a:prstGeom prst="rect">
            <a:avLst/>
          </a:prstGeom>
        </p:spPr>
        <p:txBody>
          <a:bodyPr vert="horz" lIns="95101" tIns="47550" rIns="95101" bIns="47550" rtlCol="0"/>
          <a:lstStyle>
            <a:lvl1pPr algn="l" fontAlgn="auto">
              <a:spcBef>
                <a:spcPts val="0"/>
              </a:spcBef>
              <a:spcAft>
                <a:spcPts val="0"/>
              </a:spcAft>
              <a:defRPr sz="1200">
                <a:latin typeface="+mn-lt"/>
                <a:cs typeface="+mn-cs"/>
              </a:defRPr>
            </a:lvl1pPr>
          </a:lstStyle>
          <a:p>
            <a:pPr>
              <a:defRPr/>
            </a:pPr>
            <a:endParaRPr lang="de-DE"/>
          </a:p>
        </p:txBody>
      </p:sp>
      <p:sp>
        <p:nvSpPr>
          <p:cNvPr id="3" name="Datumsplatzhalter 2"/>
          <p:cNvSpPr>
            <a:spLocks noGrp="1"/>
          </p:cNvSpPr>
          <p:nvPr>
            <p:ph type="dt" idx="1"/>
          </p:nvPr>
        </p:nvSpPr>
        <p:spPr>
          <a:xfrm>
            <a:off x="4020505" y="0"/>
            <a:ext cx="3077138" cy="511896"/>
          </a:xfrm>
          <a:prstGeom prst="rect">
            <a:avLst/>
          </a:prstGeom>
        </p:spPr>
        <p:txBody>
          <a:bodyPr vert="horz" lIns="95101" tIns="47550" rIns="95101" bIns="47550" rtlCol="0"/>
          <a:lstStyle>
            <a:lvl1pPr algn="r" fontAlgn="auto">
              <a:spcBef>
                <a:spcPts val="0"/>
              </a:spcBef>
              <a:spcAft>
                <a:spcPts val="0"/>
              </a:spcAft>
              <a:defRPr sz="1200">
                <a:latin typeface="+mn-lt"/>
                <a:cs typeface="+mn-cs"/>
              </a:defRPr>
            </a:lvl1pPr>
          </a:lstStyle>
          <a:p>
            <a:pPr>
              <a:defRPr/>
            </a:pPr>
            <a:fld id="{D1836799-CD9E-415E-B98E-E1346746ACBF}" type="datetimeFigureOut">
              <a:rPr lang="de-DE"/>
              <a:pPr>
                <a:defRPr/>
              </a:pPr>
              <a:t>09.08.2023</a:t>
            </a:fld>
            <a:endParaRPr lang="de-DE"/>
          </a:p>
        </p:txBody>
      </p:sp>
      <p:sp>
        <p:nvSpPr>
          <p:cNvPr id="4" name="Folienbildplatzhalter 3"/>
          <p:cNvSpPr>
            <a:spLocks noGrp="1" noRot="1" noChangeAspect="1"/>
          </p:cNvSpPr>
          <p:nvPr>
            <p:ph type="sldImg" idx="2"/>
          </p:nvPr>
        </p:nvSpPr>
        <p:spPr>
          <a:xfrm>
            <a:off x="139700" y="766763"/>
            <a:ext cx="6823075" cy="3838575"/>
          </a:xfrm>
          <a:prstGeom prst="rect">
            <a:avLst/>
          </a:prstGeom>
          <a:noFill/>
          <a:ln w="12700">
            <a:solidFill>
              <a:prstClr val="black"/>
            </a:solidFill>
          </a:ln>
        </p:spPr>
        <p:txBody>
          <a:bodyPr vert="horz" lIns="95101" tIns="47550" rIns="95101" bIns="47550" rtlCol="0" anchor="ctr"/>
          <a:lstStyle/>
          <a:p>
            <a:pPr lvl="0"/>
            <a:endParaRPr lang="de-DE" noProof="0"/>
          </a:p>
        </p:txBody>
      </p:sp>
      <p:sp>
        <p:nvSpPr>
          <p:cNvPr id="5" name="Notizenplatzhalter 4"/>
          <p:cNvSpPr>
            <a:spLocks noGrp="1"/>
          </p:cNvSpPr>
          <p:nvPr>
            <p:ph type="body" sz="quarter" idx="3"/>
          </p:nvPr>
        </p:nvSpPr>
        <p:spPr>
          <a:xfrm>
            <a:off x="709601" y="4862187"/>
            <a:ext cx="5680103" cy="4605411"/>
          </a:xfrm>
          <a:prstGeom prst="rect">
            <a:avLst/>
          </a:prstGeom>
        </p:spPr>
        <p:txBody>
          <a:bodyPr vert="horz" wrap="square" lIns="95101" tIns="47550" rIns="95101" bIns="47550" numCol="1" anchor="t" anchorCtr="0" compatLnSpc="1">
            <a:prstTxWarp prst="textNoShape">
              <a:avLst/>
            </a:prstTxWarp>
            <a:normAutofit/>
          </a:bodyPr>
          <a:lstStyle/>
          <a:p>
            <a:pPr lvl="0"/>
            <a:r>
              <a:rPr lang="de-DE" noProof="0"/>
              <a:t>Textmasterformate durch Klicken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072"/>
            <a:ext cx="3077138" cy="511896"/>
          </a:xfrm>
          <a:prstGeom prst="rect">
            <a:avLst/>
          </a:prstGeom>
        </p:spPr>
        <p:txBody>
          <a:bodyPr vert="horz" lIns="95101" tIns="47550" rIns="95101" bIns="47550" rtlCol="0" anchor="b"/>
          <a:lstStyle>
            <a:lvl1pPr algn="l" fontAlgn="auto">
              <a:spcBef>
                <a:spcPts val="0"/>
              </a:spcBef>
              <a:spcAft>
                <a:spcPts val="0"/>
              </a:spcAft>
              <a:defRPr sz="1200">
                <a:latin typeface="+mn-lt"/>
                <a:cs typeface="+mn-cs"/>
              </a:defRPr>
            </a:lvl1pPr>
          </a:lstStyle>
          <a:p>
            <a:pPr>
              <a:defRPr/>
            </a:pPr>
            <a:r>
              <a:rPr lang="de-DE"/>
              <a:t>05.0_modul 3 krisenbewältigung-O1 (230719)</a:t>
            </a:r>
          </a:p>
        </p:txBody>
      </p:sp>
      <p:sp>
        <p:nvSpPr>
          <p:cNvPr id="7" name="Foliennummernplatzhalter 6"/>
          <p:cNvSpPr>
            <a:spLocks noGrp="1"/>
          </p:cNvSpPr>
          <p:nvPr>
            <p:ph type="sldNum" sz="quarter" idx="5"/>
          </p:nvPr>
        </p:nvSpPr>
        <p:spPr>
          <a:xfrm>
            <a:off x="4020505" y="9721072"/>
            <a:ext cx="3077138" cy="511896"/>
          </a:xfrm>
          <a:prstGeom prst="rect">
            <a:avLst/>
          </a:prstGeom>
        </p:spPr>
        <p:txBody>
          <a:bodyPr vert="horz" lIns="95101" tIns="47550" rIns="95101" bIns="47550" rtlCol="0" anchor="b"/>
          <a:lstStyle>
            <a:lvl1pPr algn="r" fontAlgn="auto">
              <a:spcBef>
                <a:spcPts val="0"/>
              </a:spcBef>
              <a:spcAft>
                <a:spcPts val="0"/>
              </a:spcAft>
              <a:defRPr sz="1200">
                <a:latin typeface="+mn-lt"/>
                <a:cs typeface="+mn-cs"/>
              </a:defRPr>
            </a:lvl1pPr>
          </a:lstStyle>
          <a:p>
            <a:pPr>
              <a:defRPr/>
            </a:pPr>
            <a:fld id="{59A2ACC1-6D08-4C30-842C-FC4181B86BF8}" type="slidenum">
              <a:rPr lang="de-DE"/>
              <a:pPr>
                <a:defRPr/>
              </a:pPr>
              <a:t>‹Nr.›</a:t>
            </a:fld>
            <a:endParaRPr lang="de-DE"/>
          </a:p>
        </p:txBody>
      </p:sp>
    </p:spTree>
    <p:extLst>
      <p:ext uri="{BB962C8B-B14F-4D97-AF65-F5344CB8AC3E}">
        <p14:creationId xmlns:p14="http://schemas.microsoft.com/office/powerpoint/2010/main" val="1983763737"/>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1">
              <a:defRPr/>
            </a:pPr>
            <a:r>
              <a:rPr lang="de-DE" dirty="0"/>
              <a:t>HT: </a:t>
            </a:r>
            <a:r>
              <a:rPr lang="de-DE" dirty="0" err="1"/>
              <a:t>Reflektionsrunde</a:t>
            </a:r>
            <a:r>
              <a:rPr lang="de-DE" dirty="0"/>
              <a:t>/Blitzlicht = Abfrage</a:t>
            </a:r>
            <a:r>
              <a:rPr lang="de-DE" baseline="0" dirty="0"/>
              <a:t> von neuen Erfahrungen (pos. Wie neg.) aus den vorangegangenen Modulen und „Störungen haben Vorrang“</a:t>
            </a:r>
            <a:endParaRPr lang="de-DE" dirty="0"/>
          </a:p>
          <a:p>
            <a:endParaRPr lang="de-DE" dirty="0"/>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2</a:t>
            </a:fld>
            <a:endParaRPr lang="de-DE"/>
          </a:p>
        </p:txBody>
      </p:sp>
    </p:spTree>
    <p:extLst>
      <p:ext uri="{BB962C8B-B14F-4D97-AF65-F5344CB8AC3E}">
        <p14:creationId xmlns:p14="http://schemas.microsoft.com/office/powerpoint/2010/main" val="33064190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Kennen Sie dieses Dilemma in ihrer Einrichtung?</a:t>
            </a:r>
            <a:r>
              <a:rPr lang="de-DE" baseline="0" dirty="0"/>
              <a:t> Haben Sie Lösungsansätze?</a:t>
            </a:r>
            <a:endParaRPr lang="de-DE" dirty="0"/>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14</a:t>
            </a:fld>
            <a:endParaRPr lang="de-DE"/>
          </a:p>
        </p:txBody>
      </p:sp>
    </p:spTree>
    <p:extLst>
      <p:ext uri="{BB962C8B-B14F-4D97-AF65-F5344CB8AC3E}">
        <p14:creationId xmlns:p14="http://schemas.microsoft.com/office/powerpoint/2010/main" val="2752484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 Themenbereich der pharmakologischen Fixierung in die Folie einfügen</a:t>
            </a:r>
          </a:p>
          <a:p>
            <a:endParaRPr lang="de-DE" dirty="0"/>
          </a:p>
          <a:p>
            <a:endParaRPr lang="de-DE" dirty="0"/>
          </a:p>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15</a:t>
            </a:fld>
            <a:endParaRPr lang="de-DE"/>
          </a:p>
        </p:txBody>
      </p:sp>
    </p:spTree>
    <p:extLst>
      <p:ext uri="{BB962C8B-B14F-4D97-AF65-F5344CB8AC3E}">
        <p14:creationId xmlns:p14="http://schemas.microsoft.com/office/powerpoint/2010/main" val="3342739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(Quelle bereits genannt).</a:t>
            </a:r>
          </a:p>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16</a:t>
            </a:fld>
            <a:endParaRPr lang="de-DE"/>
          </a:p>
        </p:txBody>
      </p:sp>
    </p:spTree>
    <p:extLst>
      <p:ext uri="{BB962C8B-B14F-4D97-AF65-F5344CB8AC3E}">
        <p14:creationId xmlns:p14="http://schemas.microsoft.com/office/powerpoint/2010/main" val="4218150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17</a:t>
            </a:fld>
            <a:endParaRPr lang="de-DE"/>
          </a:p>
        </p:txBody>
      </p:sp>
    </p:spTree>
    <p:extLst>
      <p:ext uri="{BB962C8B-B14F-4D97-AF65-F5344CB8AC3E}">
        <p14:creationId xmlns:p14="http://schemas.microsoft.com/office/powerpoint/2010/main" val="24431407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20</a:t>
            </a:fld>
            <a:endParaRPr lang="de-DE"/>
          </a:p>
        </p:txBody>
      </p:sp>
    </p:spTree>
    <p:extLst>
      <p:ext uri="{BB962C8B-B14F-4D97-AF65-F5344CB8AC3E}">
        <p14:creationId xmlns:p14="http://schemas.microsoft.com/office/powerpoint/2010/main" val="2572202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HT: Wir wollen</a:t>
            </a:r>
            <a:r>
              <a:rPr lang="de-DE" b="1" baseline="0" dirty="0"/>
              <a:t> sie erwähnen, da sie in der psychologischen Intervention eine wichtige Rolle spielen und uns das Einverständnis der Teilnehmer holen, sie als nicht so sinnvoll in der Altenpflege zu sehen. Grundsätzlich geht es hier im weiteren Sinne um den Umgang mit negativen Emotionen, oft die Eintrittspforte für Aggressionen...und nicht uninteressant für die persönliche Entwicklung im Umgang mit Aggressionen.</a:t>
            </a:r>
            <a:endParaRPr lang="de-DE" b="1" dirty="0"/>
          </a:p>
          <a:p>
            <a:endParaRPr lang="de-DE" dirty="0"/>
          </a:p>
          <a:p>
            <a:r>
              <a:rPr lang="de-DE" dirty="0"/>
              <a:t>R.S.: Diese Methoden erscheinen für die Altenpflege nicht relevant, zumal in der folgenden </a:t>
            </a:r>
            <a:r>
              <a:rPr lang="de-DE" dirty="0" err="1"/>
              <a:t>Orginalarbeit</a:t>
            </a:r>
            <a:r>
              <a:rPr lang="de-DE" dirty="0"/>
              <a:t> (systematische Literaturrecherche), psychotherapeutische Behandlungsprogramme wie individuelle Behandlungsplanung, Alltagstraining, Verhaltenstherapie oder störungsspezifisches Programme für Menschen mit Persönlichkeitsstörungen nur Hinweise auf Wirksamkeit in der Reduktion von Zwangsmaßnahmen in längerfristigen Settings wie Rehabilitationsstationen oder forensische Kliniken zeigten. Zwangsmaßnahmen sind in der Literaturrecherche als freiheitsentziehende oder isolierende Maßnahmen gemeint.</a:t>
            </a:r>
          </a:p>
          <a:p>
            <a:r>
              <a:rPr lang="de-DE" dirty="0"/>
              <a:t>Hirsch S., Steinert T.: Freiheitsbeschränkende Zwangsmaßnahmen. Deutsches Ärzteblatt Jg. 116, Heft 19, 336-343</a:t>
            </a:r>
          </a:p>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21</a:t>
            </a:fld>
            <a:endParaRPr lang="de-DE"/>
          </a:p>
        </p:txBody>
      </p:sp>
    </p:spTree>
    <p:extLst>
      <p:ext uri="{BB962C8B-B14F-4D97-AF65-F5344CB8AC3E}">
        <p14:creationId xmlns:p14="http://schemas.microsoft.com/office/powerpoint/2010/main" val="30967947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HT: Diese oder die Folie davor sollte raus genommen werden</a:t>
            </a:r>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22</a:t>
            </a:fld>
            <a:endParaRPr lang="de-DE"/>
          </a:p>
        </p:txBody>
      </p:sp>
    </p:spTree>
    <p:extLst>
      <p:ext uri="{BB962C8B-B14F-4D97-AF65-F5344CB8AC3E}">
        <p14:creationId xmlns:p14="http://schemas.microsoft.com/office/powerpoint/2010/main" val="1857147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a:t>
            </a:r>
          </a:p>
          <a:p>
            <a:r>
              <a:rPr lang="de-DE" dirty="0"/>
              <a:t>Quelle: Hirsch S., Steinert T. vgl. Kommentar zu Folie 17</a:t>
            </a:r>
          </a:p>
          <a:p>
            <a:endParaRPr lang="de-DE" dirty="0"/>
          </a:p>
          <a:p>
            <a:r>
              <a:rPr lang="de-DE" b="1" u="sng" dirty="0"/>
              <a:t>Yvonne - </a:t>
            </a:r>
            <a:r>
              <a:rPr lang="de-DE" b="1" u="sng" dirty="0" err="1"/>
              <a:t>HoTh</a:t>
            </a:r>
            <a:r>
              <a:rPr lang="de-DE" b="1" u="sng" dirty="0"/>
              <a:t>: Der</a:t>
            </a:r>
            <a:r>
              <a:rPr lang="de-DE" b="1" u="sng" baseline="0" dirty="0"/>
              <a:t> Inhalt dieser Folie sollte am Ende der 4 Module für alle Teilnehmer als Fazit raus kommen. Würde die nicht an diese Stelle setzen</a:t>
            </a:r>
            <a:endParaRPr lang="de-DE" u="sng"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23</a:t>
            </a:fld>
            <a:endParaRPr lang="de-DE"/>
          </a:p>
        </p:txBody>
      </p:sp>
    </p:spTree>
    <p:extLst>
      <p:ext uri="{BB962C8B-B14F-4D97-AF65-F5344CB8AC3E}">
        <p14:creationId xmlns:p14="http://schemas.microsoft.com/office/powerpoint/2010/main" val="9583899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Referenteninput:</a:t>
            </a:r>
          </a:p>
          <a:p>
            <a:r>
              <a:rPr lang="de-DE" dirty="0"/>
              <a:t>Gruppenarbeit „bitte</a:t>
            </a:r>
            <a:r>
              <a:rPr lang="de-DE" baseline="0" dirty="0"/>
              <a:t> benennen sie typische Frühwarnzeichen bei psychisch erkrankten Bewohner*innen in ihrem Arbeitsfeld</a:t>
            </a:r>
            <a:r>
              <a:rPr lang="de-DE" dirty="0"/>
              <a:t>“ (vgl. Erregungsschleife)</a:t>
            </a:r>
          </a:p>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24</a:t>
            </a:fld>
            <a:endParaRPr lang="de-DE"/>
          </a:p>
        </p:txBody>
      </p:sp>
    </p:spTree>
    <p:extLst>
      <p:ext uri="{BB962C8B-B14F-4D97-AF65-F5344CB8AC3E}">
        <p14:creationId xmlns:p14="http://schemas.microsoft.com/office/powerpoint/2010/main" val="18117631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a:t>
            </a:r>
          </a:p>
          <a:p>
            <a:r>
              <a:rPr lang="de-DE" dirty="0"/>
              <a:t>Das Thema bauliche Milieugestaltung könnte noch konkretisiert werden.</a:t>
            </a:r>
          </a:p>
          <a:p>
            <a:endParaRPr lang="de-DE" dirty="0"/>
          </a:p>
          <a:p>
            <a:r>
              <a:rPr lang="de-DE" dirty="0"/>
              <a:t>Nachfolgend Beispielfolie zum Thema Demenzsensible Architektur</a:t>
            </a:r>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25</a:t>
            </a:fld>
            <a:endParaRPr lang="de-DE"/>
          </a:p>
        </p:txBody>
      </p:sp>
    </p:spTree>
    <p:extLst>
      <p:ext uri="{BB962C8B-B14F-4D97-AF65-F5344CB8AC3E}">
        <p14:creationId xmlns:p14="http://schemas.microsoft.com/office/powerpoint/2010/main" val="1271991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4"/>
          </p:nvPr>
        </p:nvSpPr>
        <p:spPr/>
        <p:txBody>
          <a:bodyPr/>
          <a:lstStyle/>
          <a:p>
            <a:pPr defTabSz="914341">
              <a:defRPr/>
            </a:pPr>
            <a:r>
              <a:rPr lang="de-DE">
                <a:solidFill>
                  <a:prstClr val="black"/>
                </a:solidFill>
                <a:latin typeface="Calibri"/>
              </a:rPr>
              <a:t>05.0_modul 3 krisenbewältigung-O1 (230719)</a:t>
            </a:r>
          </a:p>
        </p:txBody>
      </p:sp>
      <p:sp>
        <p:nvSpPr>
          <p:cNvPr id="5" name="Foliennummernplatzhalter 4"/>
          <p:cNvSpPr>
            <a:spLocks noGrp="1"/>
          </p:cNvSpPr>
          <p:nvPr>
            <p:ph type="sldNum" sz="quarter" idx="5"/>
          </p:nvPr>
        </p:nvSpPr>
        <p:spPr/>
        <p:txBody>
          <a:bodyPr/>
          <a:lstStyle/>
          <a:p>
            <a:pPr defTabSz="914341">
              <a:defRPr/>
            </a:pPr>
            <a:fld id="{59A2ACC1-6D08-4C30-842C-FC4181B86BF8}" type="slidenum">
              <a:rPr lang="de-DE">
                <a:solidFill>
                  <a:prstClr val="black"/>
                </a:solidFill>
                <a:latin typeface="Calibri"/>
              </a:rPr>
              <a:pPr defTabSz="914341">
                <a:defRPr/>
              </a:pPr>
              <a:t>3</a:t>
            </a:fld>
            <a:endParaRPr lang="de-DE">
              <a:solidFill>
                <a:prstClr val="black"/>
              </a:solidFill>
              <a:latin typeface="Calibri"/>
            </a:endParaRPr>
          </a:p>
        </p:txBody>
      </p:sp>
    </p:spTree>
    <p:extLst>
      <p:ext uri="{BB962C8B-B14F-4D97-AF65-F5344CB8AC3E}">
        <p14:creationId xmlns:p14="http://schemas.microsoft.com/office/powerpoint/2010/main" val="355340331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err="1"/>
              <a:t>HoTh</a:t>
            </a:r>
            <a:r>
              <a:rPr lang="de-DE" b="1" dirty="0"/>
              <a:t>: Super Folie - Danke</a:t>
            </a:r>
            <a:endParaRPr lang="de-DE" dirty="0"/>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26</a:t>
            </a:fld>
            <a:endParaRPr lang="de-DE"/>
          </a:p>
        </p:txBody>
      </p:sp>
    </p:spTree>
    <p:extLst>
      <p:ext uri="{BB962C8B-B14F-4D97-AF65-F5344CB8AC3E}">
        <p14:creationId xmlns:p14="http://schemas.microsoft.com/office/powerpoint/2010/main" val="637983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1">
              <a:defRPr/>
            </a:pPr>
            <a:r>
              <a:rPr lang="de-DE" dirty="0"/>
              <a:t>HT: </a:t>
            </a:r>
            <a:r>
              <a:rPr lang="de-DE" dirty="0" err="1"/>
              <a:t>Reflektionsrunde</a:t>
            </a:r>
            <a:r>
              <a:rPr lang="de-DE" dirty="0"/>
              <a:t>/Blitzlicht = Abfrage</a:t>
            </a:r>
            <a:r>
              <a:rPr lang="de-DE" baseline="0" dirty="0"/>
              <a:t> von neuen Erfahrungen (pos. Wie neg.) aus den vorangegangenen Modulen und „Störungen haben Vorrang“</a:t>
            </a:r>
            <a:endParaRPr lang="de-DE" dirty="0"/>
          </a:p>
          <a:p>
            <a:endParaRPr lang="de-DE" dirty="0"/>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4</a:t>
            </a:fld>
            <a:endParaRPr lang="de-DE"/>
          </a:p>
        </p:txBody>
      </p:sp>
    </p:spTree>
    <p:extLst>
      <p:ext uri="{BB962C8B-B14F-4D97-AF65-F5344CB8AC3E}">
        <p14:creationId xmlns:p14="http://schemas.microsoft.com/office/powerpoint/2010/main" val="41777084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5</a:t>
            </a:fld>
            <a:endParaRPr lang="de-DE"/>
          </a:p>
        </p:txBody>
      </p:sp>
    </p:spTree>
    <p:extLst>
      <p:ext uri="{BB962C8B-B14F-4D97-AF65-F5344CB8AC3E}">
        <p14:creationId xmlns:p14="http://schemas.microsoft.com/office/powerpoint/2010/main" val="4234063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ZQP, Ratgeber für Pflegende zum Thema Aggression</a:t>
            </a:r>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7</a:t>
            </a:fld>
            <a:endParaRPr lang="de-DE"/>
          </a:p>
        </p:txBody>
      </p:sp>
    </p:spTree>
    <p:extLst>
      <p:ext uri="{BB962C8B-B14F-4D97-AF65-F5344CB8AC3E}">
        <p14:creationId xmlns:p14="http://schemas.microsoft.com/office/powerpoint/2010/main" val="32847954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defTabSz="914341">
              <a:defRPr/>
            </a:pPr>
            <a:r>
              <a:rPr lang="de-DE" b="1" dirty="0"/>
              <a:t>ZQP, Ratgeber für Pflegende zum Thema Aggression. ZQP Präsentationsfolien 18 + 19 zeigen</a:t>
            </a:r>
          </a:p>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8</a:t>
            </a:fld>
            <a:endParaRPr lang="de-DE"/>
          </a:p>
        </p:txBody>
      </p:sp>
    </p:spTree>
    <p:extLst>
      <p:ext uri="{BB962C8B-B14F-4D97-AF65-F5344CB8AC3E}">
        <p14:creationId xmlns:p14="http://schemas.microsoft.com/office/powerpoint/2010/main" val="545979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R.S.: Gruppenarbeit: Ausformulierung weiterer Verhaltensbeispiele mit offenen Fragen.</a:t>
            </a:r>
          </a:p>
          <a:p>
            <a:endParaRPr lang="de-DE" dirty="0"/>
          </a:p>
          <a:p>
            <a:endParaRPr lang="de-DE" dirty="0"/>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11</a:t>
            </a:fld>
            <a:endParaRPr lang="de-DE"/>
          </a:p>
        </p:txBody>
      </p:sp>
    </p:spTree>
    <p:extLst>
      <p:ext uri="{BB962C8B-B14F-4D97-AF65-F5344CB8AC3E}">
        <p14:creationId xmlns:p14="http://schemas.microsoft.com/office/powerpoint/2010/main" val="308276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aseline="0" dirty="0"/>
              <a:t>R.S.: Die Auflistung kann ergänzt werden</a:t>
            </a:r>
          </a:p>
          <a:p>
            <a:r>
              <a:rPr lang="de-DE" baseline="0" dirty="0"/>
              <a:t>4. Handlungen zur Beruhigung z.B. Hinsetzen lassen</a:t>
            </a:r>
          </a:p>
          <a:p>
            <a:r>
              <a:rPr lang="de-DE" baseline="0" dirty="0"/>
              <a:t>5. Handlungen zur Anerkennung von Gefühlen z.B. Körperhaltung spiegeln, validierende Grundprinzipien</a:t>
            </a:r>
          </a:p>
          <a:p>
            <a:r>
              <a:rPr lang="de-DE" baseline="0" dirty="0"/>
              <a:t>6. Handlungen zur Angstreduktion</a:t>
            </a:r>
          </a:p>
          <a:p>
            <a:endParaRPr lang="de-DE" baseline="0" dirty="0"/>
          </a:p>
          <a:p>
            <a:endParaRPr lang="de-DE" dirty="0"/>
          </a:p>
        </p:txBody>
      </p:sp>
      <p:sp>
        <p:nvSpPr>
          <p:cNvPr id="4" name="Fußzeilenplatzhalter 3"/>
          <p:cNvSpPr>
            <a:spLocks noGrp="1"/>
          </p:cNvSpPr>
          <p:nvPr>
            <p:ph type="ftr" sz="quarter" idx="10"/>
          </p:nvPr>
        </p:nvSpPr>
        <p:spPr/>
        <p:txBody>
          <a:bodyPr/>
          <a:lstStyle/>
          <a:p>
            <a:pPr>
              <a:defRPr/>
            </a:pPr>
            <a:r>
              <a:rPr lang="de-DE"/>
              <a:t>05.0_modul 3 krisenbewältigung-O1 (230719)</a:t>
            </a:r>
          </a:p>
        </p:txBody>
      </p:sp>
      <p:sp>
        <p:nvSpPr>
          <p:cNvPr id="5" name="Foliennummernplatzhalter 4"/>
          <p:cNvSpPr>
            <a:spLocks noGrp="1"/>
          </p:cNvSpPr>
          <p:nvPr>
            <p:ph type="sldNum" sz="quarter" idx="11"/>
          </p:nvPr>
        </p:nvSpPr>
        <p:spPr/>
        <p:txBody>
          <a:bodyPr/>
          <a:lstStyle/>
          <a:p>
            <a:pPr>
              <a:defRPr/>
            </a:pPr>
            <a:fld id="{59A2ACC1-6D08-4C30-842C-FC4181B86BF8}" type="slidenum">
              <a:rPr lang="de-DE" smtClean="0"/>
              <a:pPr>
                <a:defRPr/>
              </a:pPr>
              <a:t>12</a:t>
            </a:fld>
            <a:endParaRPr lang="de-DE"/>
          </a:p>
        </p:txBody>
      </p:sp>
    </p:spTree>
    <p:extLst>
      <p:ext uri="{BB962C8B-B14F-4D97-AF65-F5344CB8AC3E}">
        <p14:creationId xmlns:p14="http://schemas.microsoft.com/office/powerpoint/2010/main" val="41154500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R.S.: Beispiel für eine Deeskalationsmanual vorstellen und in die Folie aufnehmen z.B. Vivantes Netzwerk für Gesundheit</a:t>
            </a:r>
          </a:p>
          <a:p>
            <a:r>
              <a:rPr lang="de-DE" dirty="0"/>
              <a:t>Incl. Handlungshilfen für gewaltgeneigte Situationen (Folie 9)</a:t>
            </a:r>
          </a:p>
          <a:p>
            <a:r>
              <a:rPr lang="de-DE" dirty="0"/>
              <a:t>Incl. Aggressionserfassung (Folie 12)</a:t>
            </a:r>
          </a:p>
          <a:p>
            <a:r>
              <a:rPr lang="de-DE" dirty="0"/>
              <a:t>Incl. Handlungsrichtlinie zum Umgang mit Mitarbeitern nach erlebten psychischen Extremsituationen (F. 14)</a:t>
            </a:r>
          </a:p>
          <a:p>
            <a:r>
              <a:rPr lang="de-DE" dirty="0"/>
              <a:t>Ggf. können die Folien aus dem öffentlichen Vortrag hier eingeblendet werden (ggf. Autor Thorsten </a:t>
            </a:r>
            <a:r>
              <a:rPr lang="de-DE" dirty="0" err="1"/>
              <a:t>Rosenbäck</a:t>
            </a:r>
            <a:r>
              <a:rPr lang="de-DE" dirty="0"/>
              <a:t> anfragen)</a:t>
            </a:r>
          </a:p>
          <a:p>
            <a:endParaRPr lang="de-DE" dirty="0"/>
          </a:p>
          <a:p>
            <a:r>
              <a:rPr lang="de-DE" dirty="0"/>
              <a:t>Beispiele für Fortbildungen vorstellen und in die Folie aufnehmen:</a:t>
            </a:r>
          </a:p>
          <a:p>
            <a:r>
              <a:rPr lang="de-DE" dirty="0"/>
              <a:t>Ausbildung von Deeskalationstrainer (</a:t>
            </a:r>
            <a:r>
              <a:rPr lang="de-DE" dirty="0" err="1"/>
              <a:t>ProDeMa</a:t>
            </a:r>
            <a:r>
              <a:rPr lang="de-DE" dirty="0"/>
              <a:t>)</a:t>
            </a:r>
          </a:p>
          <a:p>
            <a:r>
              <a:rPr lang="de-DE" dirty="0"/>
              <a:t>Bildungsangebote für Deeskalationstrainer z.B. kollegiale Erstbetreuung, Körperinterventionstechniken , Aufbaublock PSYCH </a:t>
            </a:r>
          </a:p>
        </p:txBody>
      </p:sp>
      <p:sp>
        <p:nvSpPr>
          <p:cNvPr id="4" name="Fußzeilenplatzhalter 3"/>
          <p:cNvSpPr>
            <a:spLocks noGrp="1"/>
          </p:cNvSpPr>
          <p:nvPr>
            <p:ph type="ftr" sz="quarter" idx="4"/>
          </p:nvPr>
        </p:nvSpPr>
        <p:spPr/>
        <p:txBody>
          <a:bodyPr/>
          <a:lstStyle/>
          <a:p>
            <a:pPr>
              <a:defRPr/>
            </a:pPr>
            <a:r>
              <a:rPr lang="de-DE"/>
              <a:t>05.0_modul 3 krisenbewältigung-O1 (230719)</a:t>
            </a:r>
          </a:p>
        </p:txBody>
      </p:sp>
      <p:sp>
        <p:nvSpPr>
          <p:cNvPr id="5" name="Foliennummernplatzhalter 4"/>
          <p:cNvSpPr>
            <a:spLocks noGrp="1"/>
          </p:cNvSpPr>
          <p:nvPr>
            <p:ph type="sldNum" sz="quarter" idx="5"/>
          </p:nvPr>
        </p:nvSpPr>
        <p:spPr/>
        <p:txBody>
          <a:bodyPr/>
          <a:lstStyle/>
          <a:p>
            <a:pPr>
              <a:defRPr/>
            </a:pPr>
            <a:fld id="{59A2ACC1-6D08-4C30-842C-FC4181B86BF8}" type="slidenum">
              <a:rPr lang="de-DE" smtClean="0"/>
              <a:pPr>
                <a:defRPr/>
              </a:pPr>
              <a:t>13</a:t>
            </a:fld>
            <a:endParaRPr lang="de-DE"/>
          </a:p>
        </p:txBody>
      </p:sp>
    </p:spTree>
    <p:extLst>
      <p:ext uri="{BB962C8B-B14F-4D97-AF65-F5344CB8AC3E}">
        <p14:creationId xmlns:p14="http://schemas.microsoft.com/office/powerpoint/2010/main" val="320847736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larCert_Titel">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541EF658-0896-425E-B0AC-C4B393A87CE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0" y="0"/>
            <a:ext cx="4584000" cy="6876000"/>
          </a:xfrm>
          <a:prstGeom prst="rect">
            <a:avLst/>
          </a:prstGeom>
        </p:spPr>
      </p:pic>
      <p:sp>
        <p:nvSpPr>
          <p:cNvPr id="5" name="Titel 4">
            <a:extLst>
              <a:ext uri="{FF2B5EF4-FFF2-40B4-BE49-F238E27FC236}">
                <a16:creationId xmlns:a16="http://schemas.microsoft.com/office/drawing/2014/main" id="{4E85FAE9-3BED-4177-A29D-24511EDA7409}"/>
              </a:ext>
            </a:extLst>
          </p:cNvPr>
          <p:cNvSpPr>
            <a:spLocks noGrp="1"/>
          </p:cNvSpPr>
          <p:nvPr>
            <p:ph type="title"/>
          </p:nvPr>
        </p:nvSpPr>
        <p:spPr>
          <a:xfrm>
            <a:off x="5150515" y="3284984"/>
            <a:ext cx="6480720" cy="1080120"/>
          </a:xfrm>
          <a:prstGeom prst="rect">
            <a:avLst/>
          </a:prstGeom>
        </p:spPr>
        <p:txBody>
          <a:bodyPr anchor="ctr" anchorCtr="0"/>
          <a:lstStyle>
            <a:lvl1pPr algn="r">
              <a:defRPr sz="3200" b="1">
                <a:solidFill>
                  <a:schemeClr val="tx1">
                    <a:lumMod val="75000"/>
                    <a:lumOff val="25000"/>
                  </a:schemeClr>
                </a:solidFill>
                <a:latin typeface="Century Gothic" panose="020B0502020202020204" pitchFamily="34" charset="0"/>
              </a:defRPr>
            </a:lvl1pPr>
          </a:lstStyle>
          <a:p>
            <a:r>
              <a:rPr lang="de-DE" dirty="0"/>
              <a:t>Mastertitelformat bearbeiten</a:t>
            </a:r>
          </a:p>
        </p:txBody>
      </p:sp>
      <p:sp>
        <p:nvSpPr>
          <p:cNvPr id="7" name="Textplatzhalter 3">
            <a:extLst>
              <a:ext uri="{FF2B5EF4-FFF2-40B4-BE49-F238E27FC236}">
                <a16:creationId xmlns:a16="http://schemas.microsoft.com/office/drawing/2014/main" id="{E0AAAE3F-2DA6-4BE1-9A8B-6B1F8385ADEF}"/>
              </a:ext>
            </a:extLst>
          </p:cNvPr>
          <p:cNvSpPr>
            <a:spLocks noGrp="1"/>
          </p:cNvSpPr>
          <p:nvPr>
            <p:ph type="body" sz="quarter" idx="10"/>
          </p:nvPr>
        </p:nvSpPr>
        <p:spPr>
          <a:xfrm>
            <a:off x="5150516" y="4437113"/>
            <a:ext cx="6481098" cy="936103"/>
          </a:xfrm>
          <a:prstGeom prst="rect">
            <a:avLst/>
          </a:prstGeom>
        </p:spPr>
        <p:txBody>
          <a:bodyPr/>
          <a:lstStyle>
            <a:lvl1pPr algn="r">
              <a:defRPr sz="2400">
                <a:solidFill>
                  <a:schemeClr val="tx1">
                    <a:lumMod val="65000"/>
                    <a:lumOff val="35000"/>
                  </a:schemeClr>
                </a:solidFill>
                <a:latin typeface="Century Gothic" panose="020B0502020202020204" pitchFamily="34" charset="0"/>
              </a:defRPr>
            </a:lvl1pPr>
          </a:lstStyle>
          <a:p>
            <a:pPr lvl="0"/>
            <a:r>
              <a:rPr lang="de-DE" dirty="0"/>
              <a:t>Mastertextformat bearbeiten</a:t>
            </a:r>
          </a:p>
        </p:txBody>
      </p:sp>
      <p:pic>
        <p:nvPicPr>
          <p:cNvPr id="6" name="Grafik 5">
            <a:extLst>
              <a:ext uri="{FF2B5EF4-FFF2-40B4-BE49-F238E27FC236}">
                <a16:creationId xmlns:a16="http://schemas.microsoft.com/office/drawing/2014/main" id="{75B9B5A3-B4B7-4202-8DA9-76B56941953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616280" y="187470"/>
            <a:ext cx="3240000" cy="1134405"/>
          </a:xfrm>
          <a:prstGeom prst="rect">
            <a:avLst/>
          </a:prstGeom>
        </p:spPr>
      </p:pic>
      <p:pic>
        <p:nvPicPr>
          <p:cNvPr id="8" name="Grafik 7">
            <a:extLst>
              <a:ext uri="{FF2B5EF4-FFF2-40B4-BE49-F238E27FC236}">
                <a16:creationId xmlns:a16="http://schemas.microsoft.com/office/drawing/2014/main" id="{834F04AC-C170-4E45-B269-E81370BE561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00140" y="190584"/>
            <a:ext cx="3600000" cy="1131291"/>
          </a:xfrm>
          <a:prstGeom prst="rect">
            <a:avLst/>
          </a:prstGeom>
        </p:spPr>
      </p:pic>
    </p:spTree>
    <p:extLst>
      <p:ext uri="{BB962C8B-B14F-4D97-AF65-F5344CB8AC3E}">
        <p14:creationId xmlns:p14="http://schemas.microsoft.com/office/powerpoint/2010/main" val="20177476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ClarCert mit Fußzeile">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0F86635-EDE2-473E-BE7A-4C7022A651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38200" y="4910096"/>
            <a:ext cx="3978272" cy="1392900"/>
          </a:xfrm>
          <a:prstGeom prst="rect">
            <a:avLst/>
          </a:prstGeom>
        </p:spPr>
      </p:pic>
      <p:sp>
        <p:nvSpPr>
          <p:cNvPr id="12" name="Textplatzhalter 9">
            <a:extLst>
              <a:ext uri="{FF2B5EF4-FFF2-40B4-BE49-F238E27FC236}">
                <a16:creationId xmlns:a16="http://schemas.microsoft.com/office/drawing/2014/main" id="{57046264-C3F3-4192-9E94-652216C09534}"/>
              </a:ext>
            </a:extLst>
          </p:cNvPr>
          <p:cNvSpPr>
            <a:spLocks noGrp="1"/>
          </p:cNvSpPr>
          <p:nvPr>
            <p:ph type="body" sz="quarter" idx="11"/>
          </p:nvPr>
        </p:nvSpPr>
        <p:spPr>
          <a:xfrm>
            <a:off x="707948" y="1196752"/>
            <a:ext cx="10776104" cy="2929913"/>
          </a:xfrm>
          <a:prstGeom prst="rect">
            <a:avLst/>
          </a:prstGeom>
        </p:spPr>
        <p:txBody>
          <a:bodyPr anchor="ctr" anchorCtr="0"/>
          <a:lstStyle>
            <a:lvl1pPr marL="0" indent="0" algn="l">
              <a:defRPr sz="3600" b="0">
                <a:solidFill>
                  <a:schemeClr val="tx1">
                    <a:lumMod val="65000"/>
                    <a:lumOff val="35000"/>
                  </a:schemeClr>
                </a:solidFill>
                <a:latin typeface="Century Gothic" panose="020B0502020202020204" pitchFamily="34" charset="0"/>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e-DE" dirty="0"/>
              <a:t>Mastertextformat bearbeiten</a:t>
            </a:r>
          </a:p>
        </p:txBody>
      </p:sp>
      <p:pic>
        <p:nvPicPr>
          <p:cNvPr id="5" name="Grafik 4">
            <a:extLst>
              <a:ext uri="{FF2B5EF4-FFF2-40B4-BE49-F238E27FC236}">
                <a16:creationId xmlns:a16="http://schemas.microsoft.com/office/drawing/2014/main" id="{925B1631-3CCA-40FC-B090-FB617E73EA6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608168" y="4956053"/>
            <a:ext cx="4140000" cy="1300986"/>
          </a:xfrm>
          <a:prstGeom prst="rect">
            <a:avLst/>
          </a:prstGeom>
        </p:spPr>
      </p:pic>
    </p:spTree>
    <p:extLst>
      <p:ext uri="{BB962C8B-B14F-4D97-AF65-F5344CB8AC3E}">
        <p14:creationId xmlns:p14="http://schemas.microsoft.com/office/powerpoint/2010/main" val="379930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ClarCert mit Fußzeile">
    <p:spTree>
      <p:nvGrpSpPr>
        <p:cNvPr id="1" name=""/>
        <p:cNvGrpSpPr/>
        <p:nvPr/>
      </p:nvGrpSpPr>
      <p:grpSpPr>
        <a:xfrm>
          <a:off x="0" y="0"/>
          <a:ext cx="0" cy="0"/>
          <a:chOff x="0" y="0"/>
          <a:chExt cx="0" cy="0"/>
        </a:xfrm>
      </p:grpSpPr>
      <p:sp>
        <p:nvSpPr>
          <p:cNvPr id="6" name="Textfeld 5"/>
          <p:cNvSpPr txBox="1"/>
          <p:nvPr userDrawn="1"/>
        </p:nvSpPr>
        <p:spPr bwMode="auto">
          <a:xfrm>
            <a:off x="239352" y="6484180"/>
            <a:ext cx="114252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100" kern="0" dirty="0">
                <a:solidFill>
                  <a:schemeClr val="bg1">
                    <a:lumMod val="50000"/>
                  </a:schemeClr>
                </a:solidFill>
              </a:rPr>
              <a:t>ClarCert GmbH 										 www.clarcert.com</a:t>
            </a:r>
          </a:p>
        </p:txBody>
      </p:sp>
      <p:sp>
        <p:nvSpPr>
          <p:cNvPr id="9" name="Titel 3">
            <a:extLst>
              <a:ext uri="{FF2B5EF4-FFF2-40B4-BE49-F238E27FC236}">
                <a16:creationId xmlns:a16="http://schemas.microsoft.com/office/drawing/2014/main" id="{6308E191-E250-45FD-AC4F-4E5AEEAEB722}"/>
              </a:ext>
            </a:extLst>
          </p:cNvPr>
          <p:cNvSpPr>
            <a:spLocks noGrp="1"/>
          </p:cNvSpPr>
          <p:nvPr>
            <p:ph type="title"/>
          </p:nvPr>
        </p:nvSpPr>
        <p:spPr>
          <a:xfrm>
            <a:off x="838200" y="365128"/>
            <a:ext cx="8138120" cy="471587"/>
          </a:xfrm>
          <a:prstGeom prst="rect">
            <a:avLst/>
          </a:prstGeom>
        </p:spPr>
        <p:txBody>
          <a:bodyPr/>
          <a:lstStyle>
            <a:lvl1pPr>
              <a:defRPr sz="2400">
                <a:solidFill>
                  <a:srgbClr val="AE151D"/>
                </a:solidFill>
                <a:latin typeface="Century Gothic" panose="020B0502020202020204" pitchFamily="34" charset="0"/>
              </a:defRPr>
            </a:lvl1pPr>
          </a:lstStyle>
          <a:p>
            <a:r>
              <a:rPr lang="de-DE" dirty="0"/>
              <a:t>Mastertitelformat bearbeiten</a:t>
            </a:r>
          </a:p>
        </p:txBody>
      </p:sp>
      <p:sp>
        <p:nvSpPr>
          <p:cNvPr id="10" name="Textplatzhalter 9">
            <a:extLst>
              <a:ext uri="{FF2B5EF4-FFF2-40B4-BE49-F238E27FC236}">
                <a16:creationId xmlns:a16="http://schemas.microsoft.com/office/drawing/2014/main" id="{BA640EE4-0B5A-42EA-AB58-319A50336BAA}"/>
              </a:ext>
            </a:extLst>
          </p:cNvPr>
          <p:cNvSpPr>
            <a:spLocks noGrp="1"/>
          </p:cNvSpPr>
          <p:nvPr>
            <p:ph type="body" sz="quarter" idx="10"/>
          </p:nvPr>
        </p:nvSpPr>
        <p:spPr>
          <a:xfrm>
            <a:off x="838200" y="1557338"/>
            <a:ext cx="10442376" cy="4499950"/>
          </a:xfrm>
          <a:prstGeom prst="rect">
            <a:avLst/>
          </a:prstGeom>
        </p:spPr>
        <p:txBody>
          <a:bodyPr/>
          <a:lstStyle>
            <a:lvl1pPr marL="0" indent="0" algn="just">
              <a:defRPr b="0">
                <a:solidFill>
                  <a:schemeClr val="tx1"/>
                </a:solidFill>
                <a:latin typeface="Century Gothic" panose="020B0502020202020204" pitchFamily="34" charset="0"/>
              </a:defRPr>
            </a:lvl1pPr>
            <a:lvl2pPr>
              <a:defRPr sz="2000">
                <a:solidFill>
                  <a:schemeClr val="tx1"/>
                </a:solidFill>
                <a:latin typeface="Century Gothic" panose="020B0502020202020204" pitchFamily="34" charset="0"/>
              </a:defRPr>
            </a:lvl2pPr>
            <a:lvl3pPr>
              <a:defRPr sz="1800">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3" name="Gerader Verbinder 2">
            <a:extLst>
              <a:ext uri="{FF2B5EF4-FFF2-40B4-BE49-F238E27FC236}">
                <a16:creationId xmlns:a16="http://schemas.microsoft.com/office/drawing/2014/main" id="{42203655-5FA4-4B4D-B23C-E534C4931420}"/>
              </a:ext>
            </a:extLst>
          </p:cNvPr>
          <p:cNvCxnSpPr>
            <a:cxnSpLocks/>
          </p:cNvCxnSpPr>
          <p:nvPr userDrawn="1"/>
        </p:nvCxnSpPr>
        <p:spPr>
          <a:xfrm flipV="1">
            <a:off x="239352" y="980728"/>
            <a:ext cx="11761304" cy="1"/>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Grafik 7">
            <a:extLst>
              <a:ext uri="{FF2B5EF4-FFF2-40B4-BE49-F238E27FC236}">
                <a16:creationId xmlns:a16="http://schemas.microsoft.com/office/drawing/2014/main" id="{0D7A39AA-4FB5-4076-8924-5687D0390EB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0656" y="71193"/>
            <a:ext cx="2700000" cy="848466"/>
          </a:xfrm>
          <a:prstGeom prst="rect">
            <a:avLst/>
          </a:prstGeom>
        </p:spPr>
      </p:pic>
    </p:spTree>
    <p:extLst>
      <p:ext uri="{BB962C8B-B14F-4D97-AF65-F5344CB8AC3E}">
        <p14:creationId xmlns:p14="http://schemas.microsoft.com/office/powerpoint/2010/main" val="33436099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larCert mit Fußzeile_2 Spalten">
    <p:spTree>
      <p:nvGrpSpPr>
        <p:cNvPr id="1" name=""/>
        <p:cNvGrpSpPr/>
        <p:nvPr/>
      </p:nvGrpSpPr>
      <p:grpSpPr>
        <a:xfrm>
          <a:off x="0" y="0"/>
          <a:ext cx="0" cy="0"/>
          <a:chOff x="0" y="0"/>
          <a:chExt cx="0" cy="0"/>
        </a:xfrm>
      </p:grpSpPr>
      <p:sp>
        <p:nvSpPr>
          <p:cNvPr id="6" name="Textfeld 5"/>
          <p:cNvSpPr txBox="1"/>
          <p:nvPr userDrawn="1"/>
        </p:nvSpPr>
        <p:spPr bwMode="auto">
          <a:xfrm>
            <a:off x="239352" y="6484180"/>
            <a:ext cx="11425269"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de-DE" sz="1100" kern="0" dirty="0">
                <a:solidFill>
                  <a:schemeClr val="bg1">
                    <a:lumMod val="50000"/>
                  </a:schemeClr>
                </a:solidFill>
              </a:rPr>
              <a:t>ClarCert GmbH 										 www.clarcert.com</a:t>
            </a:r>
          </a:p>
        </p:txBody>
      </p:sp>
      <p:sp>
        <p:nvSpPr>
          <p:cNvPr id="9" name="Titel 3">
            <a:extLst>
              <a:ext uri="{FF2B5EF4-FFF2-40B4-BE49-F238E27FC236}">
                <a16:creationId xmlns:a16="http://schemas.microsoft.com/office/drawing/2014/main" id="{6308E191-E250-45FD-AC4F-4E5AEEAEB722}"/>
              </a:ext>
            </a:extLst>
          </p:cNvPr>
          <p:cNvSpPr>
            <a:spLocks noGrp="1"/>
          </p:cNvSpPr>
          <p:nvPr>
            <p:ph type="title"/>
          </p:nvPr>
        </p:nvSpPr>
        <p:spPr>
          <a:xfrm>
            <a:off x="838200" y="365128"/>
            <a:ext cx="8138120" cy="471587"/>
          </a:xfrm>
          <a:prstGeom prst="rect">
            <a:avLst/>
          </a:prstGeom>
        </p:spPr>
        <p:txBody>
          <a:bodyPr/>
          <a:lstStyle>
            <a:lvl1pPr>
              <a:defRPr sz="2400">
                <a:solidFill>
                  <a:srgbClr val="AE151D"/>
                </a:solidFill>
                <a:latin typeface="Century Gothic" panose="020B0502020202020204" pitchFamily="34" charset="0"/>
              </a:defRPr>
            </a:lvl1pPr>
          </a:lstStyle>
          <a:p>
            <a:r>
              <a:rPr lang="de-DE" dirty="0"/>
              <a:t>Mastertitelformat bearbeiten</a:t>
            </a:r>
          </a:p>
        </p:txBody>
      </p:sp>
      <p:sp>
        <p:nvSpPr>
          <p:cNvPr id="10" name="Textplatzhalter 9">
            <a:extLst>
              <a:ext uri="{FF2B5EF4-FFF2-40B4-BE49-F238E27FC236}">
                <a16:creationId xmlns:a16="http://schemas.microsoft.com/office/drawing/2014/main" id="{BA640EE4-0B5A-42EA-AB58-319A50336BAA}"/>
              </a:ext>
            </a:extLst>
          </p:cNvPr>
          <p:cNvSpPr>
            <a:spLocks noGrp="1"/>
          </p:cNvSpPr>
          <p:nvPr>
            <p:ph type="body" sz="quarter" idx="10"/>
          </p:nvPr>
        </p:nvSpPr>
        <p:spPr>
          <a:xfrm>
            <a:off x="838200" y="1557338"/>
            <a:ext cx="4969768" cy="4499950"/>
          </a:xfrm>
          <a:prstGeom prst="rect">
            <a:avLst/>
          </a:prstGeom>
        </p:spPr>
        <p:txBody>
          <a:bodyPr/>
          <a:lstStyle>
            <a:lvl1pPr marL="0" indent="0" algn="just">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7" name="Textplatzhalter 9">
            <a:extLst>
              <a:ext uri="{FF2B5EF4-FFF2-40B4-BE49-F238E27FC236}">
                <a16:creationId xmlns:a16="http://schemas.microsoft.com/office/drawing/2014/main" id="{4432799A-DC2A-4192-9D93-E1B00EDAF6B8}"/>
              </a:ext>
            </a:extLst>
          </p:cNvPr>
          <p:cNvSpPr>
            <a:spLocks noGrp="1"/>
          </p:cNvSpPr>
          <p:nvPr>
            <p:ph type="body" sz="quarter" idx="11"/>
          </p:nvPr>
        </p:nvSpPr>
        <p:spPr>
          <a:xfrm>
            <a:off x="6312024" y="1557338"/>
            <a:ext cx="4969768" cy="4499950"/>
          </a:xfrm>
          <a:prstGeom prst="rect">
            <a:avLst/>
          </a:prstGeom>
        </p:spPr>
        <p:txBody>
          <a:bodyPr/>
          <a:lstStyle>
            <a:lvl1pPr marL="0" indent="0" algn="just">
              <a:defRPr>
                <a:solidFill>
                  <a:schemeClr val="tx1"/>
                </a:solidFill>
                <a:latin typeface="Century Gothic" panose="020B0502020202020204" pitchFamily="34" charset="0"/>
              </a:defRPr>
            </a:lvl1pPr>
            <a:lvl2pPr>
              <a:defRPr>
                <a:solidFill>
                  <a:schemeClr val="tx1"/>
                </a:solidFill>
                <a:latin typeface="Century Gothic" panose="020B0502020202020204" pitchFamily="34" charset="0"/>
              </a:defRPr>
            </a:lvl2pPr>
            <a:lvl3pPr>
              <a:defRPr>
                <a:solidFill>
                  <a:schemeClr val="tx1"/>
                </a:solidFill>
                <a:latin typeface="Century Gothic" panose="020B0502020202020204" pitchFamily="34" charset="0"/>
              </a:defRPr>
            </a:lvl3pPr>
            <a:lvl4pPr>
              <a:defRPr>
                <a:solidFill>
                  <a:schemeClr val="tx1"/>
                </a:solidFill>
                <a:latin typeface="Century Gothic" panose="020B0502020202020204" pitchFamily="34" charset="0"/>
              </a:defRPr>
            </a:lvl4pPr>
            <a:lvl5pPr>
              <a:defRPr>
                <a:solidFill>
                  <a:schemeClr val="tx1"/>
                </a:solidFill>
                <a:latin typeface="Century Gothic" panose="020B0502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cxnSp>
        <p:nvCxnSpPr>
          <p:cNvPr id="11" name="Gerader Verbinder 10">
            <a:extLst>
              <a:ext uri="{FF2B5EF4-FFF2-40B4-BE49-F238E27FC236}">
                <a16:creationId xmlns:a16="http://schemas.microsoft.com/office/drawing/2014/main" id="{B65F47A6-EC92-4061-8770-48DDF8EFD19F}"/>
              </a:ext>
            </a:extLst>
          </p:cNvPr>
          <p:cNvCxnSpPr>
            <a:cxnSpLocks/>
          </p:cNvCxnSpPr>
          <p:nvPr userDrawn="1"/>
        </p:nvCxnSpPr>
        <p:spPr>
          <a:xfrm flipV="1">
            <a:off x="239352" y="980728"/>
            <a:ext cx="11761304" cy="1"/>
          </a:xfrm>
          <a:prstGeom prst="line">
            <a:avLst/>
          </a:prstGeom>
          <a:ln w="19050">
            <a:solidFill>
              <a:srgbClr val="C00000"/>
            </a:solidFill>
          </a:ln>
          <a:effectLst>
            <a:outerShdw blurRad="50800" dist="38100" dir="2700000" algn="tl" rotWithShape="0">
              <a:prstClr val="black">
                <a:alpha val="40000"/>
              </a:prstClr>
            </a:outerShdw>
          </a:effectLst>
        </p:spPr>
        <p:style>
          <a:lnRef idx="1">
            <a:schemeClr val="dk1"/>
          </a:lnRef>
          <a:fillRef idx="0">
            <a:schemeClr val="dk1"/>
          </a:fillRef>
          <a:effectRef idx="0">
            <a:schemeClr val="dk1"/>
          </a:effectRef>
          <a:fontRef idx="minor">
            <a:schemeClr val="tx1"/>
          </a:fontRef>
        </p:style>
      </p:cxnSp>
      <p:pic>
        <p:nvPicPr>
          <p:cNvPr id="8" name="Grafik 7">
            <a:extLst>
              <a:ext uri="{FF2B5EF4-FFF2-40B4-BE49-F238E27FC236}">
                <a16:creationId xmlns:a16="http://schemas.microsoft.com/office/drawing/2014/main" id="{0491618A-E3E3-49A9-A9BE-1A1A2DC24A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300656" y="71193"/>
            <a:ext cx="2700000" cy="848466"/>
          </a:xfrm>
          <a:prstGeom prst="rect">
            <a:avLst/>
          </a:prstGeom>
        </p:spPr>
      </p:pic>
    </p:spTree>
    <p:extLst>
      <p:ext uri="{BB962C8B-B14F-4D97-AF65-F5344CB8AC3E}">
        <p14:creationId xmlns:p14="http://schemas.microsoft.com/office/powerpoint/2010/main" val="4286241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larCert_letzte Folie">
    <p:spTree>
      <p:nvGrpSpPr>
        <p:cNvPr id="1" name=""/>
        <p:cNvGrpSpPr/>
        <p:nvPr/>
      </p:nvGrpSpPr>
      <p:grpSpPr>
        <a:xfrm>
          <a:off x="0" y="0"/>
          <a:ext cx="0" cy="0"/>
          <a:chOff x="0" y="0"/>
          <a:chExt cx="0" cy="0"/>
        </a:xfrm>
      </p:grpSpPr>
      <p:sp>
        <p:nvSpPr>
          <p:cNvPr id="4" name="Inhaltsplatzhalter 3">
            <a:extLst>
              <a:ext uri="{FF2B5EF4-FFF2-40B4-BE49-F238E27FC236}">
                <a16:creationId xmlns:a16="http://schemas.microsoft.com/office/drawing/2014/main" id="{F67349CD-880B-4BFB-96FB-5DC50FE66975}"/>
              </a:ext>
            </a:extLst>
          </p:cNvPr>
          <p:cNvSpPr>
            <a:spLocks noGrp="1"/>
          </p:cNvSpPr>
          <p:nvPr>
            <p:ph sz="quarter" idx="10"/>
          </p:nvPr>
        </p:nvSpPr>
        <p:spPr>
          <a:xfrm>
            <a:off x="479377" y="836712"/>
            <a:ext cx="5328592" cy="1584325"/>
          </a:xfrm>
          <a:prstGeom prst="rect">
            <a:avLst/>
          </a:prstGeom>
        </p:spPr>
        <p:txBody>
          <a:bodyPr/>
          <a:lstStyle>
            <a:lvl1pPr>
              <a:defRPr sz="2800">
                <a:solidFill>
                  <a:srgbClr val="AE151D"/>
                </a:solidFill>
                <a:latin typeface="Century Gothic" panose="020B0502020202020204" pitchFamily="34" charset="0"/>
              </a:defRPr>
            </a:lvl1pPr>
          </a:lstStyle>
          <a:p>
            <a:pPr lvl="0"/>
            <a:r>
              <a:rPr lang="de-DE" dirty="0"/>
              <a:t>Mastertextformat bearbeiten</a:t>
            </a:r>
          </a:p>
        </p:txBody>
      </p:sp>
      <p:pic>
        <p:nvPicPr>
          <p:cNvPr id="6" name="Grafik 5">
            <a:extLst>
              <a:ext uri="{FF2B5EF4-FFF2-40B4-BE49-F238E27FC236}">
                <a16:creationId xmlns:a16="http://schemas.microsoft.com/office/drawing/2014/main" id="{65CADBE5-FBBC-483E-A633-8AD31FD8CD9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8598" t="36101" r="12990" b="22381"/>
          <a:stretch/>
        </p:blipFill>
        <p:spPr>
          <a:xfrm>
            <a:off x="0" y="2636912"/>
            <a:ext cx="12192000" cy="4303726"/>
          </a:xfrm>
          <a:prstGeom prst="rect">
            <a:avLst/>
          </a:prstGeom>
        </p:spPr>
      </p:pic>
      <p:pic>
        <p:nvPicPr>
          <p:cNvPr id="5" name="Grafik 4">
            <a:extLst>
              <a:ext uri="{FF2B5EF4-FFF2-40B4-BE49-F238E27FC236}">
                <a16:creationId xmlns:a16="http://schemas.microsoft.com/office/drawing/2014/main" id="{FEECD499-E14A-4139-81F5-911E0BFBE4A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254138" y="0"/>
            <a:ext cx="4674510" cy="2492896"/>
          </a:xfrm>
          <a:prstGeom prst="rect">
            <a:avLst/>
          </a:prstGeom>
        </p:spPr>
      </p:pic>
    </p:spTree>
    <p:extLst>
      <p:ext uri="{BB962C8B-B14F-4D97-AF65-F5344CB8AC3E}">
        <p14:creationId xmlns:p14="http://schemas.microsoft.com/office/powerpoint/2010/main" val="150098901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83104642"/>
      </p:ext>
    </p:extLst>
  </p:cSld>
  <p:clrMap bg1="lt1" tx1="dk1" bg2="lt2" tx2="dk2" accent1="accent1" accent2="accent2" accent3="accent3" accent4="accent4" accent5="accent5" accent6="accent6" hlink="hlink" folHlink="folHlink"/>
  <p:sldLayoutIdLst>
    <p:sldLayoutId id="2147483896" r:id="rId1"/>
    <p:sldLayoutId id="2147483895" r:id="rId2"/>
    <p:sldLayoutId id="2147483893" r:id="rId3"/>
    <p:sldLayoutId id="2147483894" r:id="rId4"/>
    <p:sldLayoutId id="2147483881" r:id="rId5"/>
  </p:sldLayoutIdLst>
  <p:hf sldNum="0" hdr="0" ftr="0" dt="0"/>
  <p:txStyles>
    <p:titleStyle>
      <a:lvl1pPr algn="l" rtl="0" eaLnBrk="1" fontAlgn="base" hangingPunct="1">
        <a:spcBef>
          <a:spcPct val="0"/>
        </a:spcBef>
        <a:spcAft>
          <a:spcPct val="0"/>
        </a:spcAft>
        <a:defRPr sz="2600">
          <a:solidFill>
            <a:schemeClr val="tx2"/>
          </a:solidFill>
          <a:latin typeface="+mj-lt"/>
          <a:ea typeface="+mj-ea"/>
          <a:cs typeface="+mj-cs"/>
        </a:defRPr>
      </a:lvl1pPr>
      <a:lvl2pPr algn="l" rtl="0" eaLnBrk="1" fontAlgn="base" hangingPunct="1">
        <a:spcBef>
          <a:spcPct val="0"/>
        </a:spcBef>
        <a:spcAft>
          <a:spcPct val="0"/>
        </a:spcAft>
        <a:defRPr sz="2000">
          <a:solidFill>
            <a:schemeClr val="tx2"/>
          </a:solidFill>
          <a:latin typeface="Arial" charset="0"/>
        </a:defRPr>
      </a:lvl2pPr>
      <a:lvl3pPr algn="l" rtl="0" eaLnBrk="1" fontAlgn="base" hangingPunct="1">
        <a:spcBef>
          <a:spcPct val="0"/>
        </a:spcBef>
        <a:spcAft>
          <a:spcPct val="0"/>
        </a:spcAft>
        <a:defRPr sz="2000">
          <a:solidFill>
            <a:schemeClr val="tx2"/>
          </a:solidFill>
          <a:latin typeface="Arial" charset="0"/>
        </a:defRPr>
      </a:lvl3pPr>
      <a:lvl4pPr algn="l" rtl="0" eaLnBrk="1" fontAlgn="base" hangingPunct="1">
        <a:spcBef>
          <a:spcPct val="0"/>
        </a:spcBef>
        <a:spcAft>
          <a:spcPct val="0"/>
        </a:spcAft>
        <a:defRPr sz="2000">
          <a:solidFill>
            <a:schemeClr val="tx2"/>
          </a:solidFill>
          <a:latin typeface="Arial" charset="0"/>
        </a:defRPr>
      </a:lvl4pPr>
      <a:lvl5pPr algn="l" rtl="0" eaLnBrk="1" fontAlgn="base" hangingPunct="1">
        <a:spcBef>
          <a:spcPct val="0"/>
        </a:spcBef>
        <a:spcAft>
          <a:spcPct val="0"/>
        </a:spcAft>
        <a:defRPr sz="2000">
          <a:solidFill>
            <a:schemeClr val="tx2"/>
          </a:solidFill>
          <a:latin typeface="Arial" charset="0"/>
        </a:defRPr>
      </a:lvl5pPr>
      <a:lvl6pPr marL="457200" algn="l" rtl="0" eaLnBrk="1" fontAlgn="base" hangingPunct="1">
        <a:spcBef>
          <a:spcPct val="0"/>
        </a:spcBef>
        <a:spcAft>
          <a:spcPct val="0"/>
        </a:spcAft>
        <a:defRPr sz="2000">
          <a:solidFill>
            <a:schemeClr val="tx2"/>
          </a:solidFill>
          <a:latin typeface="Arial" charset="0"/>
        </a:defRPr>
      </a:lvl6pPr>
      <a:lvl7pPr marL="914400" algn="l" rtl="0" eaLnBrk="1" fontAlgn="base" hangingPunct="1">
        <a:spcBef>
          <a:spcPct val="0"/>
        </a:spcBef>
        <a:spcAft>
          <a:spcPct val="0"/>
        </a:spcAft>
        <a:defRPr sz="2000">
          <a:solidFill>
            <a:schemeClr val="tx2"/>
          </a:solidFill>
          <a:latin typeface="Arial" charset="0"/>
        </a:defRPr>
      </a:lvl7pPr>
      <a:lvl8pPr marL="1371600" algn="l" rtl="0" eaLnBrk="1" fontAlgn="base" hangingPunct="1">
        <a:spcBef>
          <a:spcPct val="0"/>
        </a:spcBef>
        <a:spcAft>
          <a:spcPct val="0"/>
        </a:spcAft>
        <a:defRPr sz="2000">
          <a:solidFill>
            <a:schemeClr val="tx2"/>
          </a:solidFill>
          <a:latin typeface="Arial" charset="0"/>
        </a:defRPr>
      </a:lvl8pPr>
      <a:lvl9pPr marL="1828800" algn="l" rtl="0" eaLnBrk="1" fontAlgn="base" hangingPunct="1">
        <a:spcBef>
          <a:spcPct val="0"/>
        </a:spcBef>
        <a:spcAft>
          <a:spcPct val="0"/>
        </a:spcAft>
        <a:defRPr sz="2000">
          <a:solidFill>
            <a:schemeClr val="tx2"/>
          </a:solidFill>
          <a:latin typeface="Arial" charset="0"/>
        </a:defRPr>
      </a:lvl9pPr>
    </p:titleStyle>
    <p:bodyStyle>
      <a:lvl1pPr marL="342900" indent="-342900" algn="l" rtl="0" eaLnBrk="1" fontAlgn="base" hangingPunct="1">
        <a:spcBef>
          <a:spcPct val="20000"/>
        </a:spcBef>
        <a:spcAft>
          <a:spcPct val="0"/>
        </a:spcAft>
        <a:buClr>
          <a:srgbClr val="F3A519"/>
        </a:buClr>
        <a:tabLst>
          <a:tab pos="1258888" algn="l"/>
        </a:tabLst>
        <a:defRPr sz="2000">
          <a:solidFill>
            <a:schemeClr val="tx2"/>
          </a:solidFill>
          <a:latin typeface="+mn-lt"/>
          <a:ea typeface="+mn-ea"/>
          <a:cs typeface="+mn-cs"/>
        </a:defRPr>
      </a:lvl1pPr>
      <a:lvl2pPr marL="354013" indent="-174625" algn="l" rtl="0" eaLnBrk="1" fontAlgn="base" hangingPunct="1">
        <a:spcBef>
          <a:spcPct val="20000"/>
        </a:spcBef>
        <a:spcAft>
          <a:spcPct val="0"/>
        </a:spcAft>
        <a:buClr>
          <a:srgbClr val="CC3300"/>
        </a:buClr>
        <a:buSzPct val="120000"/>
        <a:buChar char="•"/>
        <a:tabLst>
          <a:tab pos="1258888" algn="l"/>
        </a:tabLst>
        <a:defRPr sz="1800">
          <a:solidFill>
            <a:schemeClr val="tx2"/>
          </a:solidFill>
          <a:latin typeface="+mn-lt"/>
        </a:defRPr>
      </a:lvl2pPr>
      <a:lvl3pPr marL="714375" indent="-180975" algn="l" rtl="0" eaLnBrk="1" fontAlgn="base" hangingPunct="1">
        <a:spcBef>
          <a:spcPct val="20000"/>
        </a:spcBef>
        <a:spcAft>
          <a:spcPct val="0"/>
        </a:spcAft>
        <a:buClr>
          <a:srgbClr val="FF9900"/>
        </a:buClr>
        <a:buSzPct val="120000"/>
        <a:buChar char="•"/>
        <a:tabLst>
          <a:tab pos="1258888" algn="l"/>
        </a:tabLst>
        <a:defRPr sz="1600">
          <a:solidFill>
            <a:schemeClr val="tx2"/>
          </a:solidFill>
          <a:latin typeface="+mn-lt"/>
        </a:defRPr>
      </a:lvl3pPr>
      <a:lvl4pPr marL="1066800" indent="-173038" algn="l" rtl="0" eaLnBrk="1" fontAlgn="base" hangingPunct="1">
        <a:spcBef>
          <a:spcPct val="20000"/>
        </a:spcBef>
        <a:spcAft>
          <a:spcPct val="0"/>
        </a:spcAft>
        <a:buClr>
          <a:srgbClr val="CC3300"/>
        </a:buClr>
        <a:buFont typeface="Wingdings" pitchFamily="2" charset="2"/>
        <a:buChar char="§"/>
        <a:tabLst>
          <a:tab pos="1258888" algn="l"/>
        </a:tabLst>
        <a:defRPr sz="1600">
          <a:solidFill>
            <a:schemeClr val="tx2"/>
          </a:solidFill>
          <a:latin typeface="+mn-lt"/>
        </a:defRPr>
      </a:lvl4pPr>
      <a:lvl5pPr marL="14224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5pPr>
      <a:lvl6pPr marL="18796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6pPr>
      <a:lvl7pPr marL="23368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7pPr>
      <a:lvl8pPr marL="27940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8pPr>
      <a:lvl9pPr marL="3251200" indent="-176213" algn="l" rtl="0" eaLnBrk="1" fontAlgn="base" hangingPunct="1">
        <a:spcBef>
          <a:spcPct val="20000"/>
        </a:spcBef>
        <a:spcAft>
          <a:spcPct val="0"/>
        </a:spcAft>
        <a:buClr>
          <a:srgbClr val="CC3300"/>
        </a:buClr>
        <a:buChar char="-"/>
        <a:tabLst>
          <a:tab pos="1258888" algn="l"/>
        </a:tabLst>
        <a:defRPr sz="16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12A5D8B-6999-40AC-8491-9CD82D031D6E}"/>
              </a:ext>
            </a:extLst>
          </p:cNvPr>
          <p:cNvSpPr>
            <a:spLocks noGrp="1"/>
          </p:cNvSpPr>
          <p:nvPr>
            <p:ph type="body" sz="quarter" idx="11"/>
          </p:nvPr>
        </p:nvSpPr>
        <p:spPr/>
        <p:txBody>
          <a:bodyPr/>
          <a:lstStyle/>
          <a:p>
            <a:pPr algn="ctr"/>
            <a:r>
              <a:rPr lang="de-DE" sz="3600" dirty="0">
                <a:latin typeface="Century Gothic" panose="020B0502020202020204" pitchFamily="34" charset="0"/>
              </a:rPr>
              <a:t>Modul 3: </a:t>
            </a:r>
          </a:p>
          <a:p>
            <a:pPr algn="ctr"/>
            <a:r>
              <a:rPr lang="de-DE" sz="3600" b="1" dirty="0">
                <a:latin typeface="Century Gothic" panose="020B0502020202020204" pitchFamily="34" charset="0"/>
              </a:rPr>
              <a:t>Krisenbewältigung/Intervention</a:t>
            </a:r>
            <a:endParaRPr lang="de-DE" b="1" dirty="0"/>
          </a:p>
        </p:txBody>
      </p:sp>
    </p:spTree>
    <p:extLst>
      <p:ext uri="{BB962C8B-B14F-4D97-AF65-F5344CB8AC3E}">
        <p14:creationId xmlns:p14="http://schemas.microsoft.com/office/powerpoint/2010/main" val="358571282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Beispiele für offene Fragen </a:t>
            </a:r>
            <a:br>
              <a:rPr lang="de-DE" dirty="0"/>
            </a:br>
            <a:endParaRPr lang="de-DE" dirty="0"/>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800" y="1558800"/>
            <a:ext cx="10442376" cy="4499950"/>
          </a:xfrm>
        </p:spPr>
        <p:txBody>
          <a:bodyPr/>
          <a:lstStyle/>
          <a:p>
            <a:pPr marL="342900" indent="-342900" algn="l">
              <a:spcAft>
                <a:spcPts val="600"/>
              </a:spcAft>
              <a:buClr>
                <a:srgbClr val="AE151D"/>
              </a:buClr>
              <a:buFont typeface="Arial" panose="020B0604020202020204" pitchFamily="34" charset="0"/>
              <a:buChar char="•"/>
            </a:pPr>
            <a:r>
              <a:rPr lang="de-DE" b="1" dirty="0">
                <a:latin typeface="Century Gothic" panose="020B0502020202020204" pitchFamily="34" charset="0"/>
              </a:rPr>
              <a:t>Orientierung geben:</a:t>
            </a:r>
          </a:p>
          <a:p>
            <a:pPr lvl="1">
              <a:spcAft>
                <a:spcPts val="600"/>
              </a:spcAft>
              <a:buFont typeface="Wingdings" panose="05000000000000000000" pitchFamily="2" charset="2"/>
              <a:buChar char="Ø"/>
            </a:pPr>
            <a:r>
              <a:rPr lang="de-DE" sz="2000" dirty="0">
                <a:latin typeface="Century Gothic" panose="020B0502020202020204" pitchFamily="34" charset="0"/>
              </a:rPr>
              <a:t> Wie ist es dazu gekommen, dass sie jetzt so aufgeregt sind (umherlaufen, laut werden)?</a:t>
            </a:r>
          </a:p>
          <a:p>
            <a:pPr lvl="1">
              <a:spcAft>
                <a:spcPts val="600"/>
              </a:spcAft>
              <a:buFont typeface="Wingdings" panose="05000000000000000000" pitchFamily="2" charset="2"/>
              <a:buChar char="Ø"/>
            </a:pPr>
            <a:r>
              <a:rPr lang="de-DE" sz="2000" dirty="0">
                <a:latin typeface="Century Gothic" panose="020B0502020202020204" pitchFamily="34" charset="0"/>
              </a:rPr>
              <a:t> Als sie mir vorhin begegnet sind, wirkten sie ruhiger. Was ist passiert?</a:t>
            </a:r>
          </a:p>
          <a:p>
            <a:pPr marL="342900" indent="-342900" algn="l">
              <a:spcAft>
                <a:spcPts val="600"/>
              </a:spcAft>
              <a:buClr>
                <a:srgbClr val="AE151D"/>
              </a:buClr>
              <a:buFont typeface="Arial" panose="020B0604020202020204" pitchFamily="34" charset="0"/>
              <a:buChar char="•"/>
            </a:pPr>
            <a:r>
              <a:rPr lang="de-DE" b="1" dirty="0">
                <a:latin typeface="Century Gothic" panose="020B0502020202020204" pitchFamily="34" charset="0"/>
              </a:rPr>
              <a:t>Spezifizieren und Konkretisieren:</a:t>
            </a:r>
          </a:p>
          <a:p>
            <a:pPr lvl="1">
              <a:spcAft>
                <a:spcPts val="600"/>
              </a:spcAft>
              <a:buFont typeface="Wingdings" panose="05000000000000000000" pitchFamily="2" charset="2"/>
              <a:buChar char="Ø"/>
            </a:pPr>
            <a:r>
              <a:rPr lang="de-DE" sz="2000" dirty="0">
                <a:latin typeface="Century Gothic" panose="020B0502020202020204" pitchFamily="34" charset="0"/>
              </a:rPr>
              <a:t> Wie ist es dazu gekommen, dass sie jetzt so aufgeregt sind (umherlaufen, laut werden)?</a:t>
            </a:r>
          </a:p>
          <a:p>
            <a:pPr lvl="1">
              <a:spcAft>
                <a:spcPts val="600"/>
              </a:spcAft>
              <a:buFont typeface="Wingdings" panose="05000000000000000000" pitchFamily="2" charset="2"/>
              <a:buChar char="Ø"/>
            </a:pPr>
            <a:r>
              <a:rPr lang="de-DE" sz="2000" dirty="0">
                <a:latin typeface="Century Gothic" panose="020B0502020202020204" pitchFamily="34" charset="0"/>
              </a:rPr>
              <a:t> Ich würde gerne verstehen, wie ich ihnen helfen kann. Können sie mir genauer sagen, was Ihnen passiert ist?</a:t>
            </a:r>
          </a:p>
          <a:p>
            <a:endParaRPr lang="de-DE" dirty="0"/>
          </a:p>
        </p:txBody>
      </p:sp>
    </p:spTree>
    <p:extLst>
      <p:ext uri="{BB962C8B-B14F-4D97-AF65-F5344CB8AC3E}">
        <p14:creationId xmlns:p14="http://schemas.microsoft.com/office/powerpoint/2010/main" val="2964013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Gruppenarbeit</a:t>
            </a:r>
            <a:endParaRPr lang="de-DE" dirty="0"/>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pPr>
            <a:r>
              <a:rPr lang="de-DE" dirty="0">
                <a:latin typeface="Century Gothic" panose="020B0502020202020204" pitchFamily="34" charset="0"/>
              </a:rPr>
              <a:t>Gruppeneinteilung in Kleingruppe </a:t>
            </a:r>
          </a:p>
          <a:p>
            <a:pPr marL="342900" indent="-342900" algn="l">
              <a:spcAft>
                <a:spcPts val="600"/>
              </a:spcAft>
              <a:buClr>
                <a:srgbClr val="C00000"/>
              </a:buClr>
              <a:buFont typeface="Arial" panose="020B0604020202020204" pitchFamily="34" charset="0"/>
              <a:buChar char="•"/>
            </a:pPr>
            <a:endParaRPr lang="de-DE" dirty="0">
              <a:latin typeface="Century Gothic" panose="020B0502020202020204" pitchFamily="34" charset="0"/>
            </a:endParaRPr>
          </a:p>
          <a:p>
            <a:pPr marL="342900" indent="-342900" algn="l">
              <a:spcAft>
                <a:spcPts val="600"/>
              </a:spcAft>
              <a:buClr>
                <a:srgbClr val="C00000"/>
              </a:buClr>
              <a:buFont typeface="Arial" panose="020B0604020202020204" pitchFamily="34" charset="0"/>
              <a:buChar char="•"/>
            </a:pPr>
            <a:r>
              <a:rPr lang="de-DE" dirty="0">
                <a:latin typeface="Century Gothic" panose="020B0502020202020204" pitchFamily="34" charset="0"/>
              </a:rPr>
              <a:t>Arbeitsauftrag: Bitte formulieren Sie in Ihrer Kleingruppe weitere Verhaltensbeispiele mit offenen Fragen, die Ihnen in der Praxis helfen würden.</a:t>
            </a:r>
          </a:p>
          <a:p>
            <a:pPr marL="342900" indent="-342900" algn="l">
              <a:spcAft>
                <a:spcPts val="600"/>
              </a:spcAft>
              <a:buClr>
                <a:srgbClr val="C00000"/>
              </a:buClr>
              <a:buFont typeface="Arial" panose="020B0604020202020204" pitchFamily="34" charset="0"/>
              <a:buChar char="•"/>
            </a:pPr>
            <a:endParaRPr lang="de-DE" dirty="0">
              <a:latin typeface="Century Gothic" panose="020B0502020202020204" pitchFamily="34" charset="0"/>
            </a:endParaRPr>
          </a:p>
          <a:p>
            <a:pPr marL="342900" indent="-342900" algn="l">
              <a:spcAft>
                <a:spcPts val="600"/>
              </a:spcAft>
              <a:buClr>
                <a:srgbClr val="C00000"/>
              </a:buClr>
              <a:buFont typeface="Arial" panose="020B0604020202020204" pitchFamily="34" charset="0"/>
              <a:buChar char="•"/>
            </a:pPr>
            <a:r>
              <a:rPr lang="de-DE" dirty="0">
                <a:latin typeface="Century Gothic" panose="020B0502020202020204" pitchFamily="34" charset="0"/>
              </a:rPr>
              <a:t>Zeitumfang: Sie haben dafür 30 Minuten Zeit!</a:t>
            </a:r>
          </a:p>
          <a:p>
            <a:pPr marL="342900" indent="-342900" algn="l">
              <a:spcAft>
                <a:spcPts val="600"/>
              </a:spcAft>
              <a:buClr>
                <a:srgbClr val="C00000"/>
              </a:buClr>
              <a:buFont typeface="Arial" panose="020B0604020202020204" pitchFamily="34" charset="0"/>
              <a:buChar char="•"/>
            </a:pPr>
            <a:endParaRPr lang="de-DE" dirty="0">
              <a:latin typeface="Century Gothic" panose="020B0502020202020204" pitchFamily="34" charset="0"/>
            </a:endParaRPr>
          </a:p>
          <a:p>
            <a:pPr marL="342900" indent="-342900" algn="l">
              <a:spcAft>
                <a:spcPts val="600"/>
              </a:spcAft>
              <a:buClr>
                <a:srgbClr val="C00000"/>
              </a:buClr>
              <a:buFont typeface="Arial" panose="020B0604020202020204" pitchFamily="34" charset="0"/>
              <a:buChar char="•"/>
            </a:pPr>
            <a:r>
              <a:rPr lang="de-DE" dirty="0">
                <a:latin typeface="Century Gothic" panose="020B0502020202020204" pitchFamily="34" charset="0"/>
              </a:rPr>
              <a:t>Im Anschluss findet eine Besprechung in der Großgruppe statt. Bitte teilen Sie den anderen Kleingruppen Ihr Arbeitsergebnis mit!</a:t>
            </a:r>
          </a:p>
          <a:p>
            <a:endParaRPr lang="de-DE" dirty="0"/>
          </a:p>
        </p:txBody>
      </p:sp>
    </p:spTree>
    <p:extLst>
      <p:ext uri="{BB962C8B-B14F-4D97-AF65-F5344CB8AC3E}">
        <p14:creationId xmlns:p14="http://schemas.microsoft.com/office/powerpoint/2010/main" val="11989094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Körperinterventionen </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marL="0" indent="0" algn="l">
              <a:spcAft>
                <a:spcPts val="600"/>
              </a:spcAft>
              <a:buNone/>
            </a:pPr>
            <a:r>
              <a:rPr lang="de-DE" dirty="0">
                <a:latin typeface="Century Gothic" panose="020B0502020202020204" pitchFamily="34" charset="0"/>
              </a:rPr>
              <a:t>Körperinterventionen kann man in Kategorien einteilen:</a:t>
            </a:r>
          </a:p>
          <a:p>
            <a:pPr marL="514350" indent="-514350" algn="l">
              <a:spcAft>
                <a:spcPts val="600"/>
              </a:spcAft>
              <a:buClr>
                <a:srgbClr val="AE151D"/>
              </a:buClr>
              <a:buFont typeface="+mj-lt"/>
              <a:buAutoNum type="arabicPeriod"/>
            </a:pPr>
            <a:r>
              <a:rPr lang="de-DE" dirty="0">
                <a:latin typeface="Century Gothic" panose="020B0502020202020204" pitchFamily="34" charset="0"/>
              </a:rPr>
              <a:t>Handlungen zur Prävention und zum Schutz (Ausweichen und Flüchten)</a:t>
            </a:r>
          </a:p>
          <a:p>
            <a:pPr marL="514350" indent="-514350" algn="l">
              <a:spcAft>
                <a:spcPts val="600"/>
              </a:spcAft>
              <a:buClr>
                <a:srgbClr val="AE151D"/>
              </a:buClr>
              <a:buFont typeface="+mj-lt"/>
              <a:buAutoNum type="arabicPeriod"/>
            </a:pPr>
            <a:r>
              <a:rPr lang="de-DE" dirty="0">
                <a:latin typeface="Century Gothic" panose="020B0502020202020204" pitchFamily="34" charset="0"/>
              </a:rPr>
              <a:t>Handlungen, um frei zu kommen, notwendige Distanz zu schaffen und ggf. Hilfe zu holen (Befreiungstechniken)</a:t>
            </a:r>
          </a:p>
          <a:p>
            <a:pPr marL="514350" indent="-514350" algn="l">
              <a:spcAft>
                <a:spcPts val="600"/>
              </a:spcAft>
              <a:buClr>
                <a:srgbClr val="AE151D"/>
              </a:buClr>
              <a:buFont typeface="+mj-lt"/>
              <a:buAutoNum type="arabicPeriod"/>
            </a:pPr>
            <a:r>
              <a:rPr lang="de-DE" dirty="0">
                <a:latin typeface="Century Gothic" panose="020B0502020202020204" pitchFamily="34" charset="0"/>
              </a:rPr>
              <a:t>Handlungen, wenn ein Eingreifen nicht umgangen werden kann (Schmerzgriffe, Polizeigriffe, Zwang)</a:t>
            </a:r>
          </a:p>
          <a:p>
            <a:pPr marL="457200" indent="-457200">
              <a:buAutoNum type="arabicPeriod" startAt="4"/>
            </a:pPr>
            <a:r>
              <a:rPr lang="de-DE" baseline="0" dirty="0"/>
              <a:t>  Handlungen zur Beruhigung z.B. Hinsetzen lassen</a:t>
            </a:r>
          </a:p>
          <a:p>
            <a:r>
              <a:rPr lang="de-DE" baseline="0" dirty="0"/>
              <a:t>5.  Handlungen zur Anerkennung von Gefühlen z.B. Körperhaltung spiegeln,   validierende Grundprinzipien</a:t>
            </a:r>
          </a:p>
          <a:p>
            <a:r>
              <a:rPr lang="de-DE" baseline="0" dirty="0"/>
              <a:t>6.     Handlungen zur Angstreduktion z.B. beruhigende Berührung, Mimik und Gestik</a:t>
            </a:r>
          </a:p>
          <a:p>
            <a:endParaRPr lang="de-DE" dirty="0"/>
          </a:p>
        </p:txBody>
      </p:sp>
    </p:spTree>
    <p:extLst>
      <p:ext uri="{BB962C8B-B14F-4D97-AF65-F5344CB8AC3E}">
        <p14:creationId xmlns:p14="http://schemas.microsoft.com/office/powerpoint/2010/main" val="3357532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Körperinterventionen</a:t>
            </a:r>
            <a:endParaRPr lang="de-DE" dirty="0"/>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Haben Sie in Ihrem Haus ein Deeskalationsmanual?</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Benennen Sie Stärken und Schwächen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Kennen Sie noch andere Deeskalationsmanuale? (vgl. Vivantes)</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Beispiele für Fort- und Weiterbildungen zum Thema:</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Ausbildung von Deeskalationstrainern (z.B. </a:t>
            </a:r>
            <a:r>
              <a:rPr lang="de-DE" dirty="0" err="1">
                <a:latin typeface="Century Gothic" panose="020B0502020202020204" pitchFamily="34" charset="0"/>
              </a:rPr>
              <a:t>ProDeMa</a:t>
            </a:r>
            <a:r>
              <a:rPr lang="de-DE" dirty="0">
                <a:latin typeface="Century Gothic" panose="020B0502020202020204" pitchFamily="34" charset="0"/>
              </a:rPr>
              <a:t>)</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Bildungsangebote für Deeskalationstrainer z.B. kollegiale Erstbetreuung, Körperinterventionstechniken , Aufbaublock PSYCH</a:t>
            </a:r>
          </a:p>
          <a:p>
            <a:pPr marL="342900" indent="-342900">
              <a:lnSpc>
                <a:spcPct val="150000"/>
              </a:lnSpc>
              <a:buFont typeface="Arial" panose="020B0604020202020204" pitchFamily="34" charset="0"/>
              <a:buChar char="•"/>
            </a:pPr>
            <a:endParaRPr lang="de-DE" dirty="0">
              <a:latin typeface="Century Gothic" panose="020B0502020202020204" pitchFamily="34" charset="0"/>
            </a:endParaRPr>
          </a:p>
          <a:p>
            <a:endParaRPr lang="de-DE" dirty="0"/>
          </a:p>
        </p:txBody>
      </p:sp>
    </p:spTree>
    <p:extLst>
      <p:ext uri="{BB962C8B-B14F-4D97-AF65-F5344CB8AC3E}">
        <p14:creationId xmlns:p14="http://schemas.microsoft.com/office/powerpoint/2010/main" val="24791352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Pharmakotherapie</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marL="0" indent="0" algn="l">
              <a:spcAft>
                <a:spcPts val="600"/>
              </a:spcAft>
              <a:buNone/>
            </a:pPr>
            <a:r>
              <a:rPr lang="de-DE" b="1" dirty="0">
                <a:solidFill>
                  <a:srgbClr val="AE151D"/>
                </a:solidFill>
              </a:rPr>
              <a:t>D a s   D i l e m m a </a:t>
            </a:r>
          </a:p>
          <a:p>
            <a:pPr marL="0" indent="0">
              <a:spcAft>
                <a:spcPts val="600"/>
              </a:spcAft>
              <a:buNone/>
            </a:pPr>
            <a:r>
              <a:rPr lang="de-DE" dirty="0">
                <a:latin typeface="Century Gothic" panose="020B0502020202020204" pitchFamily="34" charset="0"/>
              </a:rPr>
              <a:t>Angehörige, medizinische Einrichtungen und Fachpersonal fordern häufig eine pharmakologische Behandlung und haben ein eingeschränktes Verständnis für ethische oder rechtliche Bedenken.</a:t>
            </a:r>
          </a:p>
          <a:p>
            <a:pPr marL="0" indent="0">
              <a:spcAft>
                <a:spcPts val="600"/>
              </a:spcAft>
              <a:buNone/>
            </a:pPr>
            <a:r>
              <a:rPr lang="de-DE" dirty="0">
                <a:latin typeface="Century Gothic" panose="020B0502020202020204" pitchFamily="34" charset="0"/>
              </a:rPr>
              <a:t>Andererseits sieht sich der verordnende Arzt schnell den Vorwürfen ausgesetzt, Menschen in verwerflicher Weise chemisch ruhig zu stellen.</a:t>
            </a:r>
          </a:p>
          <a:p>
            <a:r>
              <a:rPr lang="de-DE" dirty="0"/>
              <a:t>„Die Verabreichung eines Medikamentes stellt eine freiheitsentziehende Maßnahme … dar, wenn der Betroffene durch sie gezielt in seiner körperlichen Bewegungsfreiheit eingeschränkt wird … , wenn sie die Bewegungsfreiheit des einwilligungsunfähigen Betroffenen über einen längeren Zeitraum oder regelmäßig eingrenzt… „</a:t>
            </a:r>
          </a:p>
          <a:p>
            <a:r>
              <a:rPr lang="de-DE" dirty="0"/>
              <a:t>Quelle: Kirsch S.: Freiheitsentziehung durch Medikamente. Handout Werdenfelser Weg, Seite 2</a:t>
            </a:r>
          </a:p>
          <a:p>
            <a:pPr marL="0" indent="0">
              <a:spcAft>
                <a:spcPts val="600"/>
              </a:spcAft>
              <a:buNone/>
            </a:pPr>
            <a:endParaRPr lang="de-DE" dirty="0">
              <a:latin typeface="Century Gothic" panose="020B0502020202020204" pitchFamily="34" charset="0"/>
            </a:endParaRPr>
          </a:p>
          <a:p>
            <a:endParaRPr lang="de-DE" dirty="0"/>
          </a:p>
        </p:txBody>
      </p:sp>
    </p:spTree>
    <p:extLst>
      <p:ext uri="{BB962C8B-B14F-4D97-AF65-F5344CB8AC3E}">
        <p14:creationId xmlns:p14="http://schemas.microsoft.com/office/powerpoint/2010/main" val="28010115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Pharmakotherapie</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800" y="1558800"/>
            <a:ext cx="10442376" cy="4750520"/>
          </a:xfrm>
        </p:spPr>
        <p:txBody>
          <a:bodyPr/>
          <a:lstStyle/>
          <a:p>
            <a:pPr marL="0" indent="0" algn="l">
              <a:spcAft>
                <a:spcPts val="600"/>
              </a:spcAft>
              <a:buNone/>
            </a:pPr>
            <a:r>
              <a:rPr lang="de-DE" b="1" dirty="0">
                <a:solidFill>
                  <a:srgbClr val="AE151D"/>
                </a:solidFill>
                <a:latin typeface="Century Gothic" panose="020B0502020202020204" pitchFamily="34" charset="0"/>
              </a:rPr>
              <a:t>Ethische Grundsatzfragen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im besten Interesse des Patienten handeln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Nutzen und Risiken abwägen, Schaden vermeiden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Verhältnismäßigkeit von Zielen und eingesetzten Mitteln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Bedarf einer klaren Indikationsstellung, bedeutet in erster Linie, dass ein ursächlicher Zusammenhang des Verhaltens mit einer psychischen Störung gegeben sein muss (Cave: pharmakologische Fixierung)</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Wenn kein Einverständnis des Patienten vorliegt, kann eine Behandlung nur als Notfallbehandlung (rechtfertigender Notstand) oder im Rahmen einer öffentlich-rechtlichen Unterbringung mit Gerichtsentscheidung nach unabhängiger Begutachtung stattfinden</a:t>
            </a:r>
          </a:p>
          <a:p>
            <a:endParaRPr lang="de-DE" dirty="0"/>
          </a:p>
        </p:txBody>
      </p:sp>
    </p:spTree>
    <p:extLst>
      <p:ext uri="{BB962C8B-B14F-4D97-AF65-F5344CB8AC3E}">
        <p14:creationId xmlns:p14="http://schemas.microsoft.com/office/powerpoint/2010/main" val="2441029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Pharmakotherapie bei aggressiven Verhalten</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200" y="1268760"/>
            <a:ext cx="10442376" cy="4499950"/>
          </a:xfrm>
        </p:spPr>
        <p:txBody>
          <a:bodyPr/>
          <a:lstStyle/>
          <a:p>
            <a:pPr algn="l">
              <a:lnSpc>
                <a:spcPct val="150000"/>
              </a:lnSpc>
              <a:spcAft>
                <a:spcPts val="600"/>
              </a:spcAft>
            </a:pPr>
            <a:r>
              <a:rPr lang="de-DE" dirty="0">
                <a:latin typeface="Century Gothic" panose="020B0502020202020204" pitchFamily="34" charset="0"/>
              </a:rPr>
              <a:t>Einsatz von Psychopharmaka </a:t>
            </a:r>
            <a:r>
              <a:rPr lang="mr-IN" dirty="0">
                <a:latin typeface="Century Gothic" panose="020B0502020202020204" pitchFamily="34" charset="0"/>
              </a:rPr>
              <a:t>–</a:t>
            </a:r>
            <a:r>
              <a:rPr lang="de-DE" dirty="0">
                <a:latin typeface="Century Gothic" panose="020B0502020202020204" pitchFamily="34" charset="0"/>
              </a:rPr>
              <a:t> ja oder nein?</a:t>
            </a:r>
          </a:p>
          <a:p>
            <a:r>
              <a:rPr lang="de-DE" dirty="0"/>
              <a:t>Zur Indikationskontrolle sollten folgende Prüffragen gestellt werden:</a:t>
            </a:r>
          </a:p>
          <a:p>
            <a:r>
              <a:rPr lang="de-DE" dirty="0"/>
              <a:t>Welchem therapeutischen Zweck und welcher Indikation verfolgt die Medikamentengabe?</a:t>
            </a:r>
          </a:p>
          <a:p>
            <a:r>
              <a:rPr lang="de-DE" dirty="0"/>
              <a:t>Stellt die Bewegungseinschränkung eine unvermeidliche Nebenwirkung eines anderen therapeutischen Zwecks dar?</a:t>
            </a:r>
          </a:p>
          <a:p>
            <a:r>
              <a:rPr lang="de-DE" dirty="0"/>
              <a:t>Beschränkt sich der therapeutische Zweck allein auf die Symptomkontrolle Bewegungsdrang und körperliche Unruhe?</a:t>
            </a:r>
          </a:p>
          <a:p>
            <a:r>
              <a:rPr lang="de-DE" dirty="0"/>
              <a:t>Zu beachten: Zulassungsüberschreitender Einsatz von Arzneimitteln (Off-Label-Use) ohne Indikation mit bewusst eingesetzter sedierender Nebenwirkung z.B. Antihistaminika, Beta-Blocker.</a:t>
            </a:r>
          </a:p>
          <a:p>
            <a:r>
              <a:rPr lang="de-DE" dirty="0"/>
              <a:t>Zu beachten: Dämpfungsscore bei geriatrischen Patienten. Je höher der Score, also je mehr sedierende Wirkung oder Nebenwirkung erreicht wird, desto höher die Sturzgefahr mit den Risiko von Gesundheitsfolgen </a:t>
            </a:r>
            <a:endParaRPr lang="de-DE" dirty="0">
              <a:latin typeface="Century Gothic" panose="020B0502020202020204" pitchFamily="34" charset="0"/>
            </a:endParaRPr>
          </a:p>
          <a:p>
            <a:pPr marL="0" indent="0" algn="ctr">
              <a:lnSpc>
                <a:spcPct val="150000"/>
              </a:lnSpc>
              <a:spcAft>
                <a:spcPts val="600"/>
              </a:spcAft>
              <a:buNone/>
            </a:pPr>
            <a:endParaRPr lang="de-DE" dirty="0">
              <a:latin typeface="Century Gothic" panose="020B0502020202020204" pitchFamily="34" charset="0"/>
            </a:endParaRPr>
          </a:p>
          <a:p>
            <a:pPr marL="0" indent="0" algn="ctr">
              <a:lnSpc>
                <a:spcPct val="150000"/>
              </a:lnSpc>
              <a:buNone/>
            </a:pPr>
            <a:endParaRPr lang="de-DE" dirty="0">
              <a:latin typeface="Century Gothic" panose="020B0502020202020204" pitchFamily="34" charset="0"/>
            </a:endParaRPr>
          </a:p>
          <a:p>
            <a:endParaRPr lang="de-DE" dirty="0"/>
          </a:p>
        </p:txBody>
      </p:sp>
    </p:spTree>
    <p:extLst>
      <p:ext uri="{BB962C8B-B14F-4D97-AF65-F5344CB8AC3E}">
        <p14:creationId xmlns:p14="http://schemas.microsoft.com/office/powerpoint/2010/main" val="4989519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a:xfrm>
            <a:off x="838800" y="363600"/>
            <a:ext cx="8138120" cy="471587"/>
          </a:xfrm>
        </p:spPr>
        <p:txBody>
          <a:bodyPr/>
          <a:lstStyle/>
          <a:p>
            <a:r>
              <a:rPr lang="de-DE" dirty="0">
                <a:latin typeface="Century Gothic" panose="020B0502020202020204" pitchFamily="34" charset="0"/>
              </a:rPr>
              <a:t>Pharmakotherapie bei Menschen mit Demenz</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800" y="1558800"/>
            <a:ext cx="10442376" cy="4750520"/>
          </a:xfrm>
        </p:spPr>
        <p:txBody>
          <a:bodyPr/>
          <a:lstStyle/>
          <a:p>
            <a:pPr marL="285750" indent="-285750" algn="l">
              <a:spcAft>
                <a:spcPts val="600"/>
              </a:spcAft>
              <a:buClr>
                <a:srgbClr val="AE151D"/>
              </a:buClr>
              <a:buFont typeface="Arial" panose="020B0604020202020204" pitchFamily="34" charset="0"/>
              <a:buChar char="•"/>
            </a:pPr>
            <a:r>
              <a:rPr lang="de-DE" dirty="0">
                <a:latin typeface="Century Gothic" panose="020B0502020202020204" pitchFamily="34" charset="0"/>
              </a:rPr>
              <a:t>Behandlung der </a:t>
            </a:r>
            <a:r>
              <a:rPr lang="de-DE" b="1" dirty="0">
                <a:latin typeface="Century Gothic" panose="020B0502020202020204" pitchFamily="34" charset="0"/>
              </a:rPr>
              <a:t>Kernsymptomatik</a:t>
            </a:r>
            <a:r>
              <a:rPr lang="de-DE" dirty="0">
                <a:latin typeface="Century Gothic" panose="020B0502020202020204" pitchFamily="34" charset="0"/>
              </a:rPr>
              <a:t> (</a:t>
            </a:r>
            <a:r>
              <a:rPr lang="de-DE" dirty="0" err="1">
                <a:latin typeface="Century Gothic" panose="020B0502020202020204" pitchFamily="34" charset="0"/>
              </a:rPr>
              <a:t>antidementive</a:t>
            </a:r>
            <a:r>
              <a:rPr lang="de-DE" dirty="0">
                <a:latin typeface="Century Gothic" panose="020B0502020202020204" pitchFamily="34" charset="0"/>
              </a:rPr>
              <a:t> Behandlung) </a:t>
            </a:r>
          </a:p>
          <a:p>
            <a:pPr marL="285750" indent="-285750" algn="l">
              <a:spcAft>
                <a:spcPts val="600"/>
              </a:spcAft>
              <a:buClr>
                <a:srgbClr val="AE151D"/>
              </a:buClr>
              <a:buFont typeface="Arial" panose="020B0604020202020204" pitchFamily="34" charset="0"/>
              <a:buChar char="•"/>
            </a:pPr>
            <a:r>
              <a:rPr lang="de-DE" dirty="0">
                <a:latin typeface="Century Gothic" panose="020B0502020202020204" pitchFamily="34" charset="0"/>
              </a:rPr>
              <a:t>Behandlung der </a:t>
            </a:r>
            <a:r>
              <a:rPr lang="de-DE" b="1" dirty="0">
                <a:latin typeface="Century Gothic" panose="020B0502020202020204" pitchFamily="34" charset="0"/>
              </a:rPr>
              <a:t>Verhaltenssymptome</a:t>
            </a:r>
            <a:r>
              <a:rPr lang="de-DE" dirty="0">
                <a:latin typeface="Century Gothic" panose="020B0502020202020204" pitchFamily="34" charset="0"/>
              </a:rPr>
              <a:t> (Agitation, aggressives Verhalten, Delir, psychotische Symptome):</a:t>
            </a:r>
          </a:p>
          <a:p>
            <a:pPr marL="800100" indent="-342900" algn="l">
              <a:spcAft>
                <a:spcPts val="600"/>
              </a:spcAft>
              <a:buClr>
                <a:srgbClr val="AE151D"/>
              </a:buClr>
              <a:buFont typeface="Wingdings" panose="05000000000000000000" pitchFamily="2" charset="2"/>
              <a:buChar char="Ø"/>
            </a:pPr>
            <a:r>
              <a:rPr lang="de-DE" dirty="0">
                <a:latin typeface="Century Gothic" panose="020B0502020202020204" pitchFamily="34" charset="0"/>
              </a:rPr>
              <a:t>Der erste Schritt der Behandlung ist die Identifizierung von Auslösern.</a:t>
            </a:r>
          </a:p>
          <a:p>
            <a:pPr marL="800100" indent="-342900" algn="l">
              <a:spcAft>
                <a:spcPts val="600"/>
              </a:spcAft>
              <a:buClr>
                <a:srgbClr val="AE151D"/>
              </a:buClr>
              <a:buFont typeface="Wingdings" panose="05000000000000000000" pitchFamily="2" charset="2"/>
              <a:buChar char="Ø"/>
            </a:pPr>
            <a:r>
              <a:rPr lang="de-DE" dirty="0">
                <a:latin typeface="Century Gothic" panose="020B0502020202020204" pitchFamily="34" charset="0"/>
              </a:rPr>
              <a:t>Vor dem Einsatz von Psychopharmaka bei Verhaltenssymptomen soll ein psychopathologischer Befund erhoben werden, d.h. es sollte eine fachärztliche Begutachtung erfolgen z.B. im besten Fall durch zu Hilfenahme von (geronto-) psychiatrischen Institutsambulanzen (G-PIA) oder einer  stationärer Behandlung in einer Gerontopsychiatrie</a:t>
            </a:r>
          </a:p>
          <a:p>
            <a:pPr marL="342900" indent="-342900">
              <a:lnSpc>
                <a:spcPct val="150000"/>
              </a:lnSpc>
              <a:buFont typeface="Arial" panose="020B0604020202020204" pitchFamily="34" charset="0"/>
              <a:buChar char="•"/>
            </a:pPr>
            <a:endParaRPr lang="de-DE" dirty="0">
              <a:latin typeface="Century Gothic" panose="020B0502020202020204" pitchFamily="34" charset="0"/>
            </a:endParaRPr>
          </a:p>
          <a:p>
            <a:pPr marL="0" indent="0" algn="ctr">
              <a:lnSpc>
                <a:spcPct val="150000"/>
              </a:lnSpc>
              <a:buNone/>
            </a:pPr>
            <a:endParaRPr lang="de-DE" dirty="0">
              <a:latin typeface="Century Gothic" panose="020B0502020202020204" pitchFamily="34" charset="0"/>
            </a:endParaRPr>
          </a:p>
          <a:p>
            <a:endParaRPr lang="de-DE" dirty="0"/>
          </a:p>
        </p:txBody>
      </p:sp>
    </p:spTree>
    <p:extLst>
      <p:ext uri="{BB962C8B-B14F-4D97-AF65-F5344CB8AC3E}">
        <p14:creationId xmlns:p14="http://schemas.microsoft.com/office/powerpoint/2010/main" val="37634069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F1561A-77BE-48F7-A871-760802319751}"/>
              </a:ext>
            </a:extLst>
          </p:cNvPr>
          <p:cNvSpPr>
            <a:spLocks noGrp="1"/>
          </p:cNvSpPr>
          <p:nvPr>
            <p:ph type="title"/>
          </p:nvPr>
        </p:nvSpPr>
        <p:spPr/>
        <p:txBody>
          <a:bodyPr/>
          <a:lstStyle/>
          <a:p>
            <a:r>
              <a:rPr lang="de-DE" dirty="0">
                <a:latin typeface="Century Gothic" panose="020B0502020202020204" pitchFamily="34" charset="0"/>
              </a:rPr>
              <a:t>Pharmakotherapie bei Menschen mit Demenz</a:t>
            </a:r>
            <a:endParaRPr lang="de-DE" dirty="0"/>
          </a:p>
        </p:txBody>
      </p:sp>
      <p:sp>
        <p:nvSpPr>
          <p:cNvPr id="3" name="Textplatzhalter 2">
            <a:extLst>
              <a:ext uri="{FF2B5EF4-FFF2-40B4-BE49-F238E27FC236}">
                <a16:creationId xmlns:a16="http://schemas.microsoft.com/office/drawing/2014/main" id="{6F6B7F9B-001B-4FD0-BBF4-C206CFDDB11E}"/>
              </a:ext>
            </a:extLst>
          </p:cNvPr>
          <p:cNvSpPr>
            <a:spLocks noGrp="1"/>
          </p:cNvSpPr>
          <p:nvPr>
            <p:ph type="body" sz="quarter" idx="10"/>
          </p:nvPr>
        </p:nvSpPr>
        <p:spPr/>
        <p:txBody>
          <a:bodyPr/>
          <a:lstStyle/>
          <a:p>
            <a:pPr marL="342900" indent="-342900" algn="l">
              <a:spcAft>
                <a:spcPts val="600"/>
              </a:spcAft>
              <a:buClr>
                <a:srgbClr val="AE151D"/>
              </a:buClr>
              <a:buFont typeface="Wingdings" panose="05000000000000000000" pitchFamily="2" charset="2"/>
              <a:buChar char="Ø"/>
            </a:pPr>
            <a:r>
              <a:rPr lang="de-DE" dirty="0">
                <a:latin typeface="Century Gothic" panose="020B0502020202020204" pitchFamily="34" charset="0"/>
              </a:rPr>
              <a:t>Die medizinischen, personen- und umgebungsbezogenen Bedingungsfaktoren müssen identifiziert und soweit möglich behandelt bzw. modifiziert werden. </a:t>
            </a:r>
          </a:p>
          <a:p>
            <a:pPr marL="342900" indent="-342900" algn="l">
              <a:spcAft>
                <a:spcPts val="600"/>
              </a:spcAft>
              <a:buClr>
                <a:srgbClr val="AE151D"/>
              </a:buClr>
              <a:buFont typeface="Wingdings" panose="05000000000000000000" pitchFamily="2" charset="2"/>
              <a:buChar char="Ø"/>
            </a:pPr>
            <a:r>
              <a:rPr lang="de-DE" dirty="0">
                <a:latin typeface="Century Gothic" panose="020B0502020202020204" pitchFamily="34" charset="0"/>
              </a:rPr>
              <a:t>Darüber hinaus besteht eine Indikation für eine pharmakologische Intervention, wenn psychosoziale Interventionen nicht ausreichend wirksam oder nicht verfügbar sind. </a:t>
            </a:r>
          </a:p>
          <a:p>
            <a:pPr marL="342900" indent="-342900" algn="l">
              <a:spcAft>
                <a:spcPts val="600"/>
              </a:spcAft>
              <a:buClr>
                <a:srgbClr val="AE151D"/>
              </a:buClr>
              <a:buFont typeface="Wingdings" panose="05000000000000000000" pitchFamily="2" charset="2"/>
              <a:buChar char="Ø"/>
            </a:pPr>
            <a:r>
              <a:rPr lang="de-DE" dirty="0"/>
              <a:t>Der Leidensdruck des MmD durch psychische und Verhaltenssymptome sollte ebenfalls leitend für die medizinische Behandlung sein.</a:t>
            </a:r>
            <a:endParaRPr lang="de-DE" dirty="0">
              <a:latin typeface="Century Gothic" panose="020B0502020202020204" pitchFamily="34" charset="0"/>
            </a:endParaRPr>
          </a:p>
          <a:p>
            <a:pPr marL="342900" indent="-342900" algn="l">
              <a:spcAft>
                <a:spcPts val="600"/>
              </a:spcAft>
              <a:buClr>
                <a:srgbClr val="AE151D"/>
              </a:buClr>
              <a:buFont typeface="Wingdings" panose="05000000000000000000" pitchFamily="2" charset="2"/>
              <a:buChar char="Ø"/>
            </a:pPr>
            <a:r>
              <a:rPr lang="de-DE" dirty="0">
                <a:latin typeface="Century Gothic" panose="020B0502020202020204" pitchFamily="34" charset="0"/>
              </a:rPr>
              <a:t>Bei Eigen- oder Fremdgefährdung, die nicht anders abwendbar ist, kann eine unmittelbare pharmakologische Intervention erforderlich sein. </a:t>
            </a:r>
          </a:p>
          <a:p>
            <a:pPr marL="342900" indent="-342900">
              <a:buFont typeface="Arial" panose="020B0604020202020204" pitchFamily="34" charset="0"/>
              <a:buChar char="•"/>
            </a:pPr>
            <a:endParaRPr lang="de-DE" dirty="0"/>
          </a:p>
        </p:txBody>
      </p:sp>
    </p:spTree>
    <p:extLst>
      <p:ext uri="{BB962C8B-B14F-4D97-AF65-F5344CB8AC3E}">
        <p14:creationId xmlns:p14="http://schemas.microsoft.com/office/powerpoint/2010/main" val="28460134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5EE3A-1617-4613-813A-79A4A5E9A3D1}"/>
              </a:ext>
            </a:extLst>
          </p:cNvPr>
          <p:cNvSpPr>
            <a:spLocks noGrp="1"/>
          </p:cNvSpPr>
          <p:nvPr>
            <p:ph type="title"/>
          </p:nvPr>
        </p:nvSpPr>
        <p:spPr/>
        <p:txBody>
          <a:bodyPr/>
          <a:lstStyle/>
          <a:p>
            <a:r>
              <a:rPr lang="de-DE" dirty="0">
                <a:latin typeface="Century Gothic" panose="020B0502020202020204" pitchFamily="34" charset="0"/>
              </a:rPr>
              <a:t>Psychopharmakotherapie bei Menschen mit Demenz</a:t>
            </a:r>
            <a:endParaRPr lang="de-DE" dirty="0"/>
          </a:p>
        </p:txBody>
      </p:sp>
      <p:sp>
        <p:nvSpPr>
          <p:cNvPr id="3" name="Textplatzhalter 2">
            <a:extLst>
              <a:ext uri="{FF2B5EF4-FFF2-40B4-BE49-F238E27FC236}">
                <a16:creationId xmlns:a16="http://schemas.microsoft.com/office/drawing/2014/main" id="{D510BA1E-9531-40B9-BB2A-AD97A7037A13}"/>
              </a:ext>
            </a:extLst>
          </p:cNvPr>
          <p:cNvSpPr>
            <a:spLocks noGrp="1"/>
          </p:cNvSpPr>
          <p:nvPr>
            <p:ph type="body" sz="quarter" idx="10"/>
          </p:nvPr>
        </p:nvSpPr>
        <p:spPr/>
        <p:txBody>
          <a:bodyPr/>
          <a:lstStyle/>
          <a:p>
            <a:pPr marL="285750" indent="-285750" algn="l">
              <a:spcAft>
                <a:spcPts val="600"/>
              </a:spcAft>
              <a:buClr>
                <a:srgbClr val="AE151D"/>
              </a:buClr>
              <a:buFont typeface="Arial" panose="020B0604020202020204" pitchFamily="34" charset="0"/>
              <a:buChar char="•"/>
            </a:pPr>
            <a:r>
              <a:rPr lang="de-DE" dirty="0">
                <a:latin typeface="Century Gothic" panose="020B0502020202020204" pitchFamily="34" charset="0"/>
              </a:rPr>
              <a:t>Vermeidung von Sedierung, da diese die Sturzgefahr erhöht und die kognitive Leistung negativ beeinflusst z.B. durch Benzodiazepine (Einsatz nur bei speziellen Indikationen und nur kurzfristig!)</a:t>
            </a:r>
          </a:p>
          <a:p>
            <a:pPr marL="285750" lvl="0" indent="-285750" algn="l">
              <a:spcAft>
                <a:spcPts val="600"/>
              </a:spcAft>
              <a:buClr>
                <a:srgbClr val="AE151D"/>
              </a:buClr>
              <a:buFont typeface="Arial" panose="020B0604020202020204" pitchFamily="34" charset="0"/>
              <a:buChar char="•"/>
            </a:pPr>
            <a:r>
              <a:rPr lang="de-DE" dirty="0">
                <a:latin typeface="Century Gothic" panose="020B0502020202020204" pitchFamily="34" charset="0"/>
              </a:rPr>
              <a:t>Beachtung von allgemeinen Verfahrensweisen zu Medikamentenauswahl und Dosierung bei älteren Menschen  (z.B. PRICUS-Liste)</a:t>
            </a:r>
          </a:p>
          <a:p>
            <a:pPr marL="285750" lvl="0" indent="-285750" algn="l">
              <a:spcAft>
                <a:spcPts val="600"/>
              </a:spcAft>
              <a:buClr>
                <a:srgbClr val="AE151D"/>
              </a:buClr>
              <a:buFont typeface="Arial" panose="020B0604020202020204" pitchFamily="34" charset="0"/>
              <a:buChar char="•"/>
            </a:pPr>
            <a:r>
              <a:rPr lang="de-DE" dirty="0">
                <a:latin typeface="Century Gothic" panose="020B0502020202020204" pitchFamily="34" charset="0"/>
              </a:rPr>
              <a:t>Medikamenteninteraktionen beachten</a:t>
            </a:r>
          </a:p>
          <a:p>
            <a:pPr marL="285750" lvl="0" indent="-285750" algn="l">
              <a:spcAft>
                <a:spcPts val="600"/>
              </a:spcAft>
              <a:buClr>
                <a:srgbClr val="AE151D"/>
              </a:buClr>
              <a:buFont typeface="Arial" panose="020B0604020202020204" pitchFamily="34" charset="0"/>
              <a:buChar char="•"/>
            </a:pPr>
            <a:r>
              <a:rPr lang="de-DE" dirty="0"/>
              <a:t>Schmerztherapie nicht vergessen!</a:t>
            </a:r>
          </a:p>
        </p:txBody>
      </p:sp>
    </p:spTree>
    <p:extLst>
      <p:ext uri="{BB962C8B-B14F-4D97-AF65-F5344CB8AC3E}">
        <p14:creationId xmlns:p14="http://schemas.microsoft.com/office/powerpoint/2010/main" val="114548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2B627-873D-4325-B5B0-258C2B86FA13}"/>
              </a:ext>
            </a:extLst>
          </p:cNvPr>
          <p:cNvSpPr>
            <a:spLocks noGrp="1"/>
          </p:cNvSpPr>
          <p:nvPr>
            <p:ph type="title"/>
          </p:nvPr>
        </p:nvSpPr>
        <p:spPr/>
        <p:txBody>
          <a:bodyPr/>
          <a:lstStyle/>
          <a:p>
            <a:r>
              <a:rPr lang="de-DE" dirty="0">
                <a:latin typeface="Century Gothic" panose="020B0502020202020204" pitchFamily="34" charset="0"/>
              </a:rPr>
              <a:t>Reflektionsrunde/Blitzlicht</a:t>
            </a:r>
          </a:p>
        </p:txBody>
      </p:sp>
      <p:sp>
        <p:nvSpPr>
          <p:cNvPr id="3" name="Textplatzhalter 2">
            <a:extLst>
              <a:ext uri="{FF2B5EF4-FFF2-40B4-BE49-F238E27FC236}">
                <a16:creationId xmlns:a16="http://schemas.microsoft.com/office/drawing/2014/main" id="{D974BD7C-E8B2-4391-AB34-1B4A53A9100B}"/>
              </a:ext>
            </a:extLst>
          </p:cNvPr>
          <p:cNvSpPr>
            <a:spLocks noGrp="1"/>
          </p:cNvSpPr>
          <p:nvPr>
            <p:ph type="body" sz="quarter" idx="10"/>
          </p:nvPr>
        </p:nvSpPr>
        <p:spPr>
          <a:xfrm>
            <a:off x="838800" y="1558800"/>
            <a:ext cx="10442376" cy="4968552"/>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Wie ist es Ihnen seit dem letzten Webinar ergangen in Bezug auf Aggression am Arbeitsplatz?</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Was haben Sie für sich aus dem letzten Seminar an Erkenntnis mitgenommen?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Konnten Sie Ihr Wissen bereits verwenden bzw. anwenden wie z.B. den Automatismus der Erregungsschleife?</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Hat Ihnen etwas besonders geholfen bzw. war Ihnen etwas ganz neu?</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Wie sicher fühlen Sie sich im Umgang mit dem Thema Aggression, Gewalt und sexuelle Belästigung am Arbeitsplatz im Vergleich zum 1. Modul? </a:t>
            </a:r>
          </a:p>
          <a:p>
            <a:endParaRPr lang="de-DE" dirty="0"/>
          </a:p>
        </p:txBody>
      </p:sp>
    </p:spTree>
    <p:extLst>
      <p:ext uri="{BB962C8B-B14F-4D97-AF65-F5344CB8AC3E}">
        <p14:creationId xmlns:p14="http://schemas.microsoft.com/office/powerpoint/2010/main" val="2119772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a:xfrm>
            <a:off x="838800" y="363600"/>
            <a:ext cx="8138120" cy="471587"/>
          </a:xfrm>
        </p:spPr>
        <p:txBody>
          <a:bodyPr/>
          <a:lstStyle/>
          <a:p>
            <a:r>
              <a:rPr lang="de-DE" dirty="0">
                <a:latin typeface="Century Gothic" panose="020B0502020202020204" pitchFamily="34" charset="0"/>
              </a:rPr>
              <a:t>Psychopharmakotherapie bei Menschen mit Demenz</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800" y="1558800"/>
            <a:ext cx="10442376" cy="4750520"/>
          </a:xfrm>
        </p:spPr>
        <p:txBody>
          <a:bodyPr/>
          <a:lstStyle/>
          <a:p>
            <a:pPr algn="l">
              <a:spcAft>
                <a:spcPts val="600"/>
              </a:spcAft>
            </a:pPr>
            <a:r>
              <a:rPr lang="de-DE" b="1" dirty="0">
                <a:solidFill>
                  <a:srgbClr val="AE151D"/>
                </a:solidFill>
                <a:latin typeface="Century Gothic" panose="020B0502020202020204" pitchFamily="34" charset="0"/>
              </a:rPr>
              <a:t>Behandlung der Verhaltenssymptome (Agitation, aggressives Verhalten, Delir, psychotische Symptome)</a:t>
            </a:r>
          </a:p>
          <a:p>
            <a:pPr algn="l">
              <a:spcAft>
                <a:spcPts val="600"/>
              </a:spcAft>
            </a:pPr>
            <a:r>
              <a:rPr lang="de-DE" b="1" dirty="0">
                <a:latin typeface="Century Gothic" panose="020B0502020202020204" pitchFamily="34" charset="0"/>
              </a:rPr>
              <a:t>Antipsychotika: </a:t>
            </a:r>
            <a:r>
              <a:rPr lang="de-DE" dirty="0">
                <a:latin typeface="Century Gothic" panose="020B0502020202020204" pitchFamily="34" charset="0"/>
              </a:rPr>
              <a:t>Die Gabe von Antipsychotika bei Patienten mit Demenz ist wahrscheinlich mit einem erhöhten Risiko für Mortalität und für </a:t>
            </a:r>
            <a:r>
              <a:rPr lang="de-DE" dirty="0" err="1">
                <a:latin typeface="Century Gothic" panose="020B0502020202020204" pitchFamily="34" charset="0"/>
              </a:rPr>
              <a:t>zerebrovaskuläre</a:t>
            </a:r>
            <a:r>
              <a:rPr lang="de-DE" dirty="0">
                <a:latin typeface="Century Gothic" panose="020B0502020202020204" pitchFamily="34" charset="0"/>
              </a:rPr>
              <a:t> Ereignisse assoziiert. Es besteht ferner wahrscheinlich das Risiko für beschleunigte kognitive Verschlechterung durch die Gabe von Antipsychotika bei Demenz. Patienten und rechtliche Vertreter müssen über dieses Risiko aufgeklärt werden. </a:t>
            </a:r>
          </a:p>
          <a:p>
            <a:pPr marL="0" indent="0" algn="ctr">
              <a:lnSpc>
                <a:spcPct val="150000"/>
              </a:lnSpc>
              <a:buNone/>
            </a:pPr>
            <a:endParaRPr lang="de-DE" dirty="0">
              <a:latin typeface="Century Gothic" panose="020B0502020202020204" pitchFamily="34" charset="0"/>
            </a:endParaRPr>
          </a:p>
          <a:p>
            <a:endParaRPr lang="de-DE" dirty="0"/>
          </a:p>
        </p:txBody>
      </p:sp>
    </p:spTree>
    <p:extLst>
      <p:ext uri="{BB962C8B-B14F-4D97-AF65-F5344CB8AC3E}">
        <p14:creationId xmlns:p14="http://schemas.microsoft.com/office/powerpoint/2010/main" val="38010012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a:xfrm>
            <a:off x="838800" y="363600"/>
            <a:ext cx="8138120" cy="471587"/>
          </a:xfrm>
        </p:spPr>
        <p:txBody>
          <a:bodyPr/>
          <a:lstStyle/>
          <a:p>
            <a:r>
              <a:rPr lang="de-DE" dirty="0">
                <a:latin typeface="Century Gothic" panose="020B0502020202020204" pitchFamily="34" charset="0"/>
              </a:rPr>
              <a:t>Wirksamkeit psychologischer Interventionen</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algn="l">
              <a:spcAft>
                <a:spcPts val="600"/>
              </a:spcAft>
            </a:pPr>
            <a:r>
              <a:rPr lang="de-DE" dirty="0">
                <a:latin typeface="Century Gothic" panose="020B0502020202020204" pitchFamily="34" charset="0"/>
              </a:rPr>
              <a:t>Es sind Studien zu einigen standardisierten/</a:t>
            </a:r>
            <a:r>
              <a:rPr lang="de-DE" dirty="0" err="1">
                <a:latin typeface="Century Gothic" panose="020B0502020202020204" pitchFamily="34" charset="0"/>
              </a:rPr>
              <a:t>manualisierten</a:t>
            </a:r>
            <a:r>
              <a:rPr lang="de-DE" dirty="0">
                <a:latin typeface="Century Gothic" panose="020B0502020202020204" pitchFamily="34" charset="0"/>
              </a:rPr>
              <a:t> Ansätzen vorhanden: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ART (Aggression </a:t>
            </a:r>
            <a:r>
              <a:rPr lang="de-DE" dirty="0" err="1">
                <a:latin typeface="Century Gothic" panose="020B0502020202020204" pitchFamily="34" charset="0"/>
              </a:rPr>
              <a:t>Replacement</a:t>
            </a:r>
            <a:r>
              <a:rPr lang="de-DE" dirty="0">
                <a:latin typeface="Century Gothic" panose="020B0502020202020204" pitchFamily="34" charset="0"/>
              </a:rPr>
              <a:t> Training)</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ACT (Akzeptanz- und </a:t>
            </a:r>
            <a:r>
              <a:rPr lang="de-DE" dirty="0" err="1">
                <a:latin typeface="Century Gothic" panose="020B0502020202020204" pitchFamily="34" charset="0"/>
              </a:rPr>
              <a:t>Commitmenttherapie</a:t>
            </a:r>
            <a:r>
              <a:rPr lang="de-DE" dirty="0">
                <a:latin typeface="Century Gothic" panose="020B0502020202020204" pitchFamily="34" charset="0"/>
              </a:rPr>
              <a:t>)</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DBT (Dialektisch-Behaviorale Therapie)</a:t>
            </a:r>
          </a:p>
          <a:p>
            <a:pPr algn="l">
              <a:spcAft>
                <a:spcPts val="600"/>
              </a:spcAft>
            </a:pPr>
            <a:endParaRPr lang="de-DE" dirty="0"/>
          </a:p>
          <a:p>
            <a:pPr algn="l">
              <a:spcAft>
                <a:spcPts val="600"/>
              </a:spcAft>
            </a:pPr>
            <a:r>
              <a:rPr lang="de-DE" dirty="0"/>
              <a:t>Diese Methoden sind beim therapeutischen Arbeiten mit Menschen ohne kognitiven Einschränkungen etabliert und setzen einen subjektiven Leidensdruck auf Seiten des Patienten voraus. Damit sind sie in der Altenpflege nur selten das Mittel der Wahl.</a:t>
            </a:r>
          </a:p>
        </p:txBody>
      </p:sp>
    </p:spTree>
    <p:extLst>
      <p:ext uri="{BB962C8B-B14F-4D97-AF65-F5344CB8AC3E}">
        <p14:creationId xmlns:p14="http://schemas.microsoft.com/office/powerpoint/2010/main" val="24302029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a:xfrm>
            <a:off x="838800" y="363600"/>
            <a:ext cx="8138120" cy="471587"/>
          </a:xfrm>
        </p:spPr>
        <p:txBody>
          <a:bodyPr/>
          <a:lstStyle/>
          <a:p>
            <a:r>
              <a:rPr lang="de-DE" dirty="0">
                <a:latin typeface="Century Gothic" panose="020B0502020202020204" pitchFamily="34" charset="0"/>
              </a:rPr>
              <a:t>Wirksamkeit psychologischer Interventionen</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800" y="1558800"/>
            <a:ext cx="10442376" cy="4318472"/>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Interventionen wie ART sind multimodale kognitiv-verhaltenstherapeutische Interventionen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Wird in über 30 Sitzungen vermittelt</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Besteht aus drei Komponenten, die auf das Denken der  Person, ihre Emotionen und ihre Handlungsauswahl zielen:</a:t>
            </a:r>
          </a:p>
          <a:p>
            <a:pPr marL="696913" lvl="1" indent="-342900">
              <a:spcAft>
                <a:spcPts val="600"/>
              </a:spcAft>
              <a:buFont typeface="Arial" panose="020B0604020202020204" pitchFamily="34" charset="0"/>
              <a:buChar char="•"/>
            </a:pPr>
            <a:r>
              <a:rPr lang="de-DE" dirty="0">
                <a:latin typeface="Century Gothic" panose="020B0502020202020204" pitchFamily="34" charset="0"/>
              </a:rPr>
              <a:t>Prosoziales </a:t>
            </a:r>
            <a:r>
              <a:rPr lang="de-DE" dirty="0" err="1">
                <a:latin typeface="Century Gothic" panose="020B0502020202020204" pitchFamily="34" charset="0"/>
              </a:rPr>
              <a:t>Fertigkeitentraining</a:t>
            </a:r>
            <a:endParaRPr lang="de-DE" dirty="0">
              <a:latin typeface="Century Gothic" panose="020B0502020202020204" pitchFamily="34" charset="0"/>
            </a:endParaRPr>
          </a:p>
          <a:p>
            <a:pPr marL="696913" lvl="1" indent="-342900">
              <a:spcAft>
                <a:spcPts val="600"/>
              </a:spcAft>
              <a:buFont typeface="Arial" panose="020B0604020202020204" pitchFamily="34" charset="0"/>
              <a:buChar char="•"/>
            </a:pPr>
            <a:r>
              <a:rPr lang="de-DE" dirty="0">
                <a:latin typeface="Century Gothic" panose="020B0502020202020204" pitchFamily="34" charset="0"/>
              </a:rPr>
              <a:t>Wutkontrolle: dient dazu in Stresssituationen, die Auswahl nichtaggressiver Verhaltensweisen zu erleichtern</a:t>
            </a:r>
          </a:p>
          <a:p>
            <a:pPr marL="696913" lvl="1" indent="-342900">
              <a:spcAft>
                <a:spcPts val="600"/>
              </a:spcAft>
              <a:buFont typeface="Arial" panose="020B0604020202020204" pitchFamily="34" charset="0"/>
              <a:buChar char="•"/>
            </a:pPr>
            <a:r>
              <a:rPr lang="de-DE" dirty="0">
                <a:latin typeface="Century Gothic" panose="020B0502020202020204" pitchFamily="34" charset="0"/>
              </a:rPr>
              <a:t>„Tiefergehendes“ Element: konzentriert sich auf persönliche Werte und moralische Begründungen </a:t>
            </a:r>
          </a:p>
          <a:p>
            <a:pPr lvl="1" indent="0">
              <a:spcAft>
                <a:spcPts val="600"/>
              </a:spcAft>
              <a:buNone/>
            </a:pPr>
            <a:endParaRPr lang="de-DE" dirty="0">
              <a:latin typeface="Century Gothic" panose="020B0502020202020204" pitchFamily="34" charset="0"/>
            </a:endParaRPr>
          </a:p>
          <a:p>
            <a:pPr lvl="1" indent="0">
              <a:spcAft>
                <a:spcPts val="600"/>
              </a:spcAft>
              <a:buNone/>
            </a:pPr>
            <a:endParaRPr lang="de-DE" dirty="0">
              <a:latin typeface="Century Gothic" panose="020B0502020202020204" pitchFamily="34" charset="0"/>
            </a:endParaRPr>
          </a:p>
        </p:txBody>
      </p:sp>
    </p:spTree>
    <p:extLst>
      <p:ext uri="{BB962C8B-B14F-4D97-AF65-F5344CB8AC3E}">
        <p14:creationId xmlns:p14="http://schemas.microsoft.com/office/powerpoint/2010/main" val="38116541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D76773-9C0A-4866-A04C-439A288A6C0D}"/>
              </a:ext>
            </a:extLst>
          </p:cNvPr>
          <p:cNvSpPr>
            <a:spLocks noGrp="1"/>
          </p:cNvSpPr>
          <p:nvPr>
            <p:ph type="title"/>
          </p:nvPr>
        </p:nvSpPr>
        <p:spPr>
          <a:xfrm>
            <a:off x="838800" y="188640"/>
            <a:ext cx="9937104" cy="792088"/>
          </a:xfrm>
        </p:spPr>
        <p:txBody>
          <a:bodyPr/>
          <a:lstStyle/>
          <a:p>
            <a:r>
              <a:rPr lang="de-DE" dirty="0"/>
              <a:t>Wirksamkeit von Interventionen zur Reduktion von Zwangsmaßnahmen</a:t>
            </a:r>
          </a:p>
        </p:txBody>
      </p:sp>
      <p:sp>
        <p:nvSpPr>
          <p:cNvPr id="3" name="Textplatzhalter 2">
            <a:extLst>
              <a:ext uri="{FF2B5EF4-FFF2-40B4-BE49-F238E27FC236}">
                <a16:creationId xmlns:a16="http://schemas.microsoft.com/office/drawing/2014/main" id="{2C92F4E5-826A-4195-B854-55EEC1739D8E}"/>
              </a:ext>
            </a:extLst>
          </p:cNvPr>
          <p:cNvSpPr>
            <a:spLocks noGrp="1"/>
          </p:cNvSpPr>
          <p:nvPr>
            <p:ph type="body" sz="quarter" idx="10"/>
          </p:nvPr>
        </p:nvSpPr>
        <p:spPr>
          <a:xfrm>
            <a:off x="838800" y="1196752"/>
            <a:ext cx="10442376" cy="4914271"/>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Mitarbeitertraining (besserer Umgang mit Aggression und Gewalt, deeskalierende Gesprächsführung).</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Organisatorische Interventionen (Überprüfung von Zwangsmaßnahmen, Verringerung der Stationsgröße, mehr Personal etc. ).</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Identifikation von Risikopatienten (BVC, individuellen Risikopläne, patientenspezifische Frühwarnsymptome).</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Umgebungsbezogene Interventionen (Gestaltung psychiatrischer Stationen, therapeutischer Einsatz von Sinnesreizen z.B. </a:t>
            </a:r>
            <a:r>
              <a:rPr lang="de-DE" dirty="0" err="1">
                <a:latin typeface="Century Gothic" panose="020B0502020202020204" pitchFamily="34" charset="0"/>
              </a:rPr>
              <a:t>Sensory</a:t>
            </a:r>
            <a:r>
              <a:rPr lang="de-DE" dirty="0">
                <a:latin typeface="Century Gothic" panose="020B0502020202020204" pitchFamily="34" charset="0"/>
              </a:rPr>
              <a:t> </a:t>
            </a:r>
            <a:r>
              <a:rPr lang="de-DE" dirty="0" err="1">
                <a:latin typeface="Century Gothic" panose="020B0502020202020204" pitchFamily="34" charset="0"/>
              </a:rPr>
              <a:t>rooms</a:t>
            </a:r>
            <a:r>
              <a:rPr lang="de-DE" dirty="0">
                <a:latin typeface="Century Gothic" panose="020B0502020202020204" pitchFamily="34" charset="0"/>
              </a:rPr>
              <a:t>).</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Nachbesprechung von Zwang (Verhalten von Patienten und Mitarbeiter, Verbesserungsvorschläge) führen zu einer Verkürzung von Isolation und Verringerung von wiederholter Isolation.</a:t>
            </a:r>
          </a:p>
        </p:txBody>
      </p:sp>
    </p:spTree>
    <p:extLst>
      <p:ext uri="{BB962C8B-B14F-4D97-AF65-F5344CB8AC3E}">
        <p14:creationId xmlns:p14="http://schemas.microsoft.com/office/powerpoint/2010/main" val="885026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Früherkennungsmethoden</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a:xfrm>
            <a:off x="838200" y="1179025"/>
            <a:ext cx="10442376" cy="4499950"/>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Es gibt eine Reihe von typischen Einfluss- und Risikofaktoren</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Symptome einer psychiatrischen Erkrankung</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Individuelles Bewältigungsverhalten auf emotionalem Stress</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Verändertes Verhalten bei MmD</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Ein Teil der Faktoren ist individuell, resultieren diese doch aus der gesamten Lebenserfahrung und innerer Überzeugungen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Besonders wenn aggressives Verhalten wiederholt auftritt, werden individuelle Risikofaktoren zur Früherkennung wichtig und sollten erfasst werden</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Gab es Frühwarnzeichen </a:t>
            </a:r>
            <a:r>
              <a:rPr lang="mr-IN" dirty="0">
                <a:latin typeface="Century Gothic" panose="020B0502020202020204" pitchFamily="34" charset="0"/>
              </a:rPr>
              <a:t>–</a:t>
            </a:r>
            <a:r>
              <a:rPr lang="de-DE" dirty="0">
                <a:latin typeface="Century Gothic" panose="020B0502020202020204" pitchFamily="34" charset="0"/>
              </a:rPr>
              <a:t> diese auflisten, evaluieren und einem individuellem Interventionsplan zuordnen</a:t>
            </a:r>
          </a:p>
          <a:p>
            <a:r>
              <a:rPr lang="de-DE" dirty="0"/>
              <a:t>Gruppenarbeit „bitte</a:t>
            </a:r>
            <a:r>
              <a:rPr lang="de-DE" baseline="0" dirty="0"/>
              <a:t> benennen sie typische Frühwarnzeichen bei psychisch erkrankten Bewohner*innen in ihrem Arbeitsfeld</a:t>
            </a:r>
            <a:r>
              <a:rPr lang="de-DE" dirty="0"/>
              <a:t>“ (vgl. Erregungsschleife, Phasenmodell)</a:t>
            </a:r>
          </a:p>
          <a:p>
            <a:endParaRPr lang="de-DE" dirty="0"/>
          </a:p>
        </p:txBody>
      </p:sp>
    </p:spTree>
    <p:extLst>
      <p:ext uri="{BB962C8B-B14F-4D97-AF65-F5344CB8AC3E}">
        <p14:creationId xmlns:p14="http://schemas.microsoft.com/office/powerpoint/2010/main" val="2510595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Interventionen zur Umgebungsgestaltung</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algn="l">
              <a:spcAft>
                <a:spcPts val="600"/>
              </a:spcAft>
            </a:pPr>
            <a:r>
              <a:rPr lang="de-DE" b="1" dirty="0">
                <a:solidFill>
                  <a:srgbClr val="AE151D"/>
                </a:solidFill>
                <a:latin typeface="Century Gothic" panose="020B0502020202020204" pitchFamily="34" charset="0"/>
              </a:rPr>
              <a:t>Gestaltung der baulichen und technischen Umgebung</a:t>
            </a:r>
          </a:p>
          <a:p>
            <a:pPr marL="342900" indent="-342900" algn="l">
              <a:spcAft>
                <a:spcPts val="600"/>
              </a:spcAft>
              <a:buClr>
                <a:srgbClr val="AE151D"/>
              </a:buClr>
              <a:buFont typeface="Arial" panose="020B0604020202020204" pitchFamily="34" charset="0"/>
              <a:buChar char="•"/>
            </a:pPr>
            <a:r>
              <a:rPr lang="de-DE" sz="2000" dirty="0">
                <a:latin typeface="Century Gothic" panose="020B0502020202020204" pitchFamily="34" charset="0"/>
              </a:rPr>
              <a:t>Kurzfristige </a:t>
            </a:r>
            <a:r>
              <a:rPr lang="de-DE" sz="2000" dirty="0" err="1">
                <a:latin typeface="Century Gothic" panose="020B0502020202020204" pitchFamily="34" charset="0"/>
              </a:rPr>
              <a:t>Umfeldgestaltung</a:t>
            </a:r>
            <a:r>
              <a:rPr lang="de-DE" sz="2000" dirty="0">
                <a:latin typeface="Century Gothic" panose="020B0502020202020204" pitchFamily="34" charset="0"/>
              </a:rPr>
              <a:t> (aggressive Krise)</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Entfernung von „Wurfgeschossen“ </a:t>
            </a:r>
            <a:endParaRPr lang="de-DE" sz="1800" dirty="0"/>
          </a:p>
          <a:p>
            <a:pPr marL="342900" indent="-342900" algn="l">
              <a:spcAft>
                <a:spcPts val="600"/>
              </a:spcAft>
              <a:buClr>
                <a:srgbClr val="AE151D"/>
              </a:buClr>
              <a:buFont typeface="Arial" panose="020B0604020202020204" pitchFamily="34" charset="0"/>
              <a:buChar char="•"/>
            </a:pPr>
            <a:r>
              <a:rPr lang="de-DE" sz="2000" dirty="0">
                <a:latin typeface="Century Gothic" panose="020B0502020202020204" pitchFamily="34" charset="0"/>
              </a:rPr>
              <a:t>Mittel- bzw. längerfristige Gestaltung der baulichen Umgebung</a:t>
            </a:r>
          </a:p>
          <a:p>
            <a:pPr marL="696913" lvl="1" indent="-342900">
              <a:spcAft>
                <a:spcPts val="600"/>
              </a:spcAft>
              <a:buClr>
                <a:srgbClr val="AE151D"/>
              </a:buClr>
              <a:buFont typeface="Wingdings" panose="05000000000000000000" pitchFamily="2" charset="2"/>
              <a:buChar char="Ø"/>
            </a:pPr>
            <a:r>
              <a:rPr lang="de-DE" dirty="0">
                <a:latin typeface="Century Gothic" panose="020B0502020202020204" pitchFamily="34" charset="0"/>
              </a:rPr>
              <a:t>Bauliche Milieugestaltung</a:t>
            </a:r>
          </a:p>
          <a:p>
            <a:endParaRPr lang="de-DE" dirty="0"/>
          </a:p>
        </p:txBody>
      </p:sp>
    </p:spTree>
    <p:extLst>
      <p:ext uri="{BB962C8B-B14F-4D97-AF65-F5344CB8AC3E}">
        <p14:creationId xmlns:p14="http://schemas.microsoft.com/office/powerpoint/2010/main" val="1070797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849449-B194-4DF7-86AC-E3D8ED55FC0E}"/>
              </a:ext>
            </a:extLst>
          </p:cNvPr>
          <p:cNvSpPr>
            <a:spLocks noGrp="1"/>
          </p:cNvSpPr>
          <p:nvPr>
            <p:ph type="title"/>
          </p:nvPr>
        </p:nvSpPr>
        <p:spPr>
          <a:xfrm>
            <a:off x="838800" y="363600"/>
            <a:ext cx="8138120" cy="471587"/>
          </a:xfrm>
        </p:spPr>
        <p:txBody>
          <a:bodyPr/>
          <a:lstStyle/>
          <a:p>
            <a:r>
              <a:rPr lang="de-DE" dirty="0">
                <a:latin typeface="Century Gothic" panose="020B0502020202020204" pitchFamily="34" charset="0"/>
              </a:rPr>
              <a:t>Demenzsensible Architektur</a:t>
            </a:r>
          </a:p>
        </p:txBody>
      </p:sp>
      <p:sp>
        <p:nvSpPr>
          <p:cNvPr id="3" name="Textplatzhalter 2">
            <a:extLst>
              <a:ext uri="{FF2B5EF4-FFF2-40B4-BE49-F238E27FC236}">
                <a16:creationId xmlns:a16="http://schemas.microsoft.com/office/drawing/2014/main" id="{7C3210D9-E27D-4E07-868A-51892E9C0AA1}"/>
              </a:ext>
            </a:extLst>
          </p:cNvPr>
          <p:cNvSpPr>
            <a:spLocks noGrp="1"/>
          </p:cNvSpPr>
          <p:nvPr>
            <p:ph type="body" sz="quarter" idx="10"/>
          </p:nvPr>
        </p:nvSpPr>
        <p:spPr>
          <a:xfrm>
            <a:off x="838800" y="1558800"/>
            <a:ext cx="10442376" cy="4606504"/>
          </a:xfrm>
        </p:spPr>
        <p:txBody>
          <a:bodyPr/>
          <a:lstStyle/>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Klar erkennbare Raumfunktionen</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Raumakustik: Nachhall und Hörsamkeit angemessen</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Einprägsame Leitsysteme zur Orientierung</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Kombination Ziffern, Farben und regionalen Symbolen verbessern (</a:t>
            </a:r>
            <a:r>
              <a:rPr lang="de-DE" dirty="0" err="1">
                <a:latin typeface="Century Gothic" panose="020B0502020202020204" pitchFamily="34" charset="0"/>
              </a:rPr>
              <a:t>Wayfindung</a:t>
            </a:r>
            <a:r>
              <a:rPr lang="de-DE" dirty="0">
                <a:latin typeface="Century Gothic" panose="020B0502020202020204" pitchFamily="34" charset="0"/>
              </a:rPr>
              <a:t>)</a:t>
            </a:r>
            <a:endParaRPr lang="de-DE" dirty="0"/>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Kontrastreiche Gestaltung mit viel Licht und ausreichend Tageslicht</a:t>
            </a:r>
          </a:p>
          <a:p>
            <a:pPr marL="342900" indent="-342900" algn="l">
              <a:spcAft>
                <a:spcPts val="600"/>
              </a:spcAft>
              <a:buClr>
                <a:srgbClr val="AE151D"/>
              </a:buClr>
              <a:buSzPct val="120000"/>
              <a:buFont typeface="Arial" panose="020B0604020202020204" pitchFamily="34" charset="0"/>
              <a:buChar char="•"/>
            </a:pPr>
            <a:r>
              <a:rPr lang="de-DE" dirty="0"/>
              <a:t>Beruhigende oder anregende Farbgestaltung</a:t>
            </a:r>
          </a:p>
          <a:p>
            <a:pPr marL="342900" marR="0" lvl="0" indent="-342900" algn="l" defTabSz="914400" rtl="0" eaLnBrk="1" fontAlgn="base" latinLnBrk="0" hangingPunct="1">
              <a:lnSpc>
                <a:spcPct val="100000"/>
              </a:lnSpc>
              <a:spcBef>
                <a:spcPct val="20000"/>
              </a:spcBef>
              <a:spcAft>
                <a:spcPts val="600"/>
              </a:spcAft>
              <a:buClr>
                <a:srgbClr val="AE151D"/>
              </a:buClr>
              <a:buSzPct val="120000"/>
              <a:buFont typeface="Arial" panose="020B0604020202020204" pitchFamily="34" charset="0"/>
              <a:buChar char="•"/>
              <a:tabLst>
                <a:tab pos="1258888" algn="l"/>
              </a:tabLst>
              <a:defRPr/>
            </a:pPr>
            <a:r>
              <a:rPr kumimoji="0" lang="de-DE" sz="2000" b="0" i="0" u="none" strike="noStrike" kern="0" cap="none" spc="0" normalizeH="0" baseline="0" noProof="0" dirty="0">
                <a:ln>
                  <a:noFill/>
                </a:ln>
                <a:solidFill>
                  <a:prstClr val="black"/>
                </a:solidFill>
                <a:effectLst/>
                <a:uLnTx/>
                <a:uFillTx/>
                <a:latin typeface="Century Gothic" panose="020B0502020202020204" pitchFamily="34" charset="0"/>
                <a:ea typeface="+mn-ea"/>
                <a:cs typeface="+mn-cs"/>
              </a:rPr>
              <a:t>Sinnvolle Beschäftigung ermöglichen</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Gemütlichkeiten einrichten</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Gefühl des Eingesperrt seins vermeiden</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Ausreichender Bewegungsraum innen und außen</a:t>
            </a:r>
          </a:p>
        </p:txBody>
      </p:sp>
    </p:spTree>
    <p:extLst>
      <p:ext uri="{BB962C8B-B14F-4D97-AF65-F5344CB8AC3E}">
        <p14:creationId xmlns:p14="http://schemas.microsoft.com/office/powerpoint/2010/main" val="313935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CE00449-0831-4241-892B-B77A5E1E47F2}"/>
              </a:ext>
            </a:extLst>
          </p:cNvPr>
          <p:cNvSpPr>
            <a:spLocks noGrp="1"/>
          </p:cNvSpPr>
          <p:nvPr>
            <p:ph type="title"/>
          </p:nvPr>
        </p:nvSpPr>
        <p:spPr/>
        <p:txBody>
          <a:bodyPr/>
          <a:lstStyle/>
          <a:p>
            <a:r>
              <a:rPr lang="de-DE" dirty="0">
                <a:latin typeface="Century Gothic" panose="020B0502020202020204" pitchFamily="34" charset="0"/>
              </a:rPr>
              <a:t>Demenzsensible Architektur</a:t>
            </a:r>
            <a:endParaRPr lang="de-DE" dirty="0"/>
          </a:p>
        </p:txBody>
      </p:sp>
      <p:sp>
        <p:nvSpPr>
          <p:cNvPr id="3" name="Textplatzhalter 2">
            <a:extLst>
              <a:ext uri="{FF2B5EF4-FFF2-40B4-BE49-F238E27FC236}">
                <a16:creationId xmlns:a16="http://schemas.microsoft.com/office/drawing/2014/main" id="{5740E4C7-F0F2-47AA-8766-0D81D2C9672F}"/>
              </a:ext>
            </a:extLst>
          </p:cNvPr>
          <p:cNvSpPr>
            <a:spLocks noGrp="1"/>
          </p:cNvSpPr>
          <p:nvPr>
            <p:ph type="body" sz="quarter" idx="10"/>
          </p:nvPr>
        </p:nvSpPr>
        <p:spPr/>
        <p:txBody>
          <a:bodyPr/>
          <a:lstStyle/>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Außenbereich mit Rundweg, Hochbeeten, Pavillon, also lohnenden Zielen</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Barrierefreiheit mit Handläufe, Lichtschalter und Türgriffe in Greifhöhe 105 cm</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Kurze Wege zum Personal</a:t>
            </a:r>
          </a:p>
          <a:p>
            <a:pPr marL="342900" indent="-342900" algn="l">
              <a:spcAft>
                <a:spcPts val="600"/>
              </a:spcAft>
              <a:buClr>
                <a:srgbClr val="AE151D"/>
              </a:buClr>
              <a:buSzPct val="120000"/>
              <a:buFont typeface="Arial" panose="020B0604020202020204" pitchFamily="34" charset="0"/>
              <a:buChar char="•"/>
            </a:pPr>
            <a:r>
              <a:rPr lang="de-DE" dirty="0">
                <a:latin typeface="Century Gothic" panose="020B0502020202020204" pitchFamily="34" charset="0"/>
              </a:rPr>
              <a:t>Jährliche Begehung zur Überprüfung der alters- und demenzsensiblen Gestaltung</a:t>
            </a:r>
          </a:p>
          <a:p>
            <a:pPr algn="l">
              <a:spcAft>
                <a:spcPts val="600"/>
              </a:spcAft>
              <a:buClr>
                <a:srgbClr val="AE151D"/>
              </a:buClr>
              <a:buSzPct val="120000"/>
            </a:pPr>
            <a:endParaRPr lang="de-DE" dirty="0"/>
          </a:p>
          <a:p>
            <a:pPr marL="342900" indent="-342900" algn="l">
              <a:spcAft>
                <a:spcPts val="600"/>
              </a:spcAft>
              <a:buClr>
                <a:srgbClr val="AE151D"/>
              </a:buClr>
              <a:buSzPct val="120000"/>
              <a:buFont typeface="Wingdings" panose="05000000000000000000" pitchFamily="2" charset="2"/>
              <a:buChar char="ü"/>
            </a:pPr>
            <a:r>
              <a:rPr lang="de-DE" dirty="0">
                <a:latin typeface="Century Gothic" panose="020B0502020202020204" pitchFamily="34" charset="0"/>
              </a:rPr>
              <a:t>Buchtipp: Demenzsensible Architektur von Birgit Dietz ISBN 978-3-7388-0032-6</a:t>
            </a:r>
          </a:p>
          <a:p>
            <a:endParaRPr lang="de-DE" dirty="0"/>
          </a:p>
        </p:txBody>
      </p:sp>
    </p:spTree>
    <p:extLst>
      <p:ext uri="{BB962C8B-B14F-4D97-AF65-F5344CB8AC3E}">
        <p14:creationId xmlns:p14="http://schemas.microsoft.com/office/powerpoint/2010/main" val="32487116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57B514E-A854-4C36-99BE-CAB4C3D5CECE}"/>
              </a:ext>
            </a:extLst>
          </p:cNvPr>
          <p:cNvSpPr>
            <a:spLocks noGrp="1"/>
          </p:cNvSpPr>
          <p:nvPr>
            <p:ph type="title"/>
          </p:nvPr>
        </p:nvSpPr>
        <p:spPr/>
        <p:txBody>
          <a:bodyPr/>
          <a:lstStyle/>
          <a:p>
            <a:r>
              <a:rPr lang="de-DE" dirty="0"/>
              <a:t>Gruppenarbeit</a:t>
            </a:r>
            <a:br>
              <a:rPr lang="de-DE" dirty="0"/>
            </a:br>
            <a:endParaRPr lang="de-DE" dirty="0"/>
          </a:p>
        </p:txBody>
      </p:sp>
      <p:sp>
        <p:nvSpPr>
          <p:cNvPr id="3" name="Textplatzhalter 2">
            <a:extLst>
              <a:ext uri="{FF2B5EF4-FFF2-40B4-BE49-F238E27FC236}">
                <a16:creationId xmlns:a16="http://schemas.microsoft.com/office/drawing/2014/main" id="{B103F564-CCBE-431B-B845-F8F33B5D04D2}"/>
              </a:ext>
            </a:extLst>
          </p:cNvPr>
          <p:cNvSpPr>
            <a:spLocks noGrp="1"/>
          </p:cNvSpPr>
          <p:nvPr>
            <p:ph type="body" sz="quarter" idx="10"/>
          </p:nvPr>
        </p:nvSpPr>
        <p:spPr/>
        <p:txBody>
          <a:bodyPr/>
          <a:lstStyle/>
          <a:p>
            <a:pPr marL="342900" indent="-342900" algn="l">
              <a:spcAft>
                <a:spcPts val="600"/>
              </a:spcAft>
              <a:buClr>
                <a:srgbClr val="C00000"/>
              </a:buClr>
              <a:buFont typeface="Arial" panose="020B0604020202020204" pitchFamily="34" charset="0"/>
              <a:buChar char="•"/>
              <a:defRPr/>
            </a:pPr>
            <a:r>
              <a:rPr lang="de-DE" b="0" dirty="0">
                <a:solidFill>
                  <a:srgbClr val="000000"/>
                </a:solidFill>
              </a:rPr>
              <a:t>Einteilung in Kleingruppen</a:t>
            </a:r>
          </a:p>
          <a:p>
            <a:pPr marL="342900" indent="-342900" algn="l">
              <a:spcAft>
                <a:spcPts val="600"/>
              </a:spcAft>
              <a:buClr>
                <a:srgbClr val="C00000"/>
              </a:buClr>
              <a:buFont typeface="Arial" panose="020B0604020202020204" pitchFamily="34" charset="0"/>
              <a:buChar char="•"/>
              <a:defRPr/>
            </a:pPr>
            <a:endParaRPr lang="de-DE" b="0" dirty="0">
              <a:solidFill>
                <a:srgbClr val="000000"/>
              </a:solidFill>
            </a:endParaRPr>
          </a:p>
          <a:p>
            <a:pPr marL="342900" indent="-342900" algn="l">
              <a:spcAft>
                <a:spcPts val="600"/>
              </a:spcAft>
              <a:buClr>
                <a:srgbClr val="C00000"/>
              </a:buClr>
              <a:buFont typeface="Arial" panose="020B0604020202020204" pitchFamily="34" charset="0"/>
              <a:buChar char="•"/>
              <a:defRPr/>
            </a:pPr>
            <a:r>
              <a:rPr lang="de-DE" b="0" dirty="0">
                <a:solidFill>
                  <a:srgbClr val="000000"/>
                </a:solidFill>
              </a:rPr>
              <a:t>Arbeitsauftrag: Diskutieren Sie bitte miteinander die Frage: Welche Beispiele für eine gelungene bzw. misslungene Deeskalation erlebten Sie in der Praxis? Wie sind Ihre Erfahrungen? </a:t>
            </a:r>
          </a:p>
          <a:p>
            <a:pPr marL="342900" indent="-342900" algn="l">
              <a:spcAft>
                <a:spcPts val="600"/>
              </a:spcAft>
              <a:buClr>
                <a:srgbClr val="C00000"/>
              </a:buClr>
              <a:buFont typeface="Arial" panose="020B0604020202020204" pitchFamily="34" charset="0"/>
              <a:buChar char="•"/>
              <a:defRPr/>
            </a:pPr>
            <a:endParaRPr lang="de-DE" b="0" dirty="0">
              <a:solidFill>
                <a:srgbClr val="000000"/>
              </a:solidFill>
            </a:endParaRPr>
          </a:p>
          <a:p>
            <a:pPr marL="342900" indent="-342900" algn="l">
              <a:spcAft>
                <a:spcPts val="600"/>
              </a:spcAft>
              <a:buClr>
                <a:srgbClr val="C00000"/>
              </a:buClr>
              <a:buFont typeface="Arial" panose="020B0604020202020204" pitchFamily="34" charset="0"/>
              <a:buChar char="•"/>
              <a:defRPr/>
            </a:pPr>
            <a:r>
              <a:rPr lang="de-DE" b="0" dirty="0">
                <a:solidFill>
                  <a:srgbClr val="000000"/>
                </a:solidFill>
              </a:rPr>
              <a:t>Zeitumfang: Sie haben dafür 20 Minuten Zeit!</a:t>
            </a:r>
          </a:p>
          <a:p>
            <a:pPr marL="342900" indent="-342900" algn="l">
              <a:spcAft>
                <a:spcPts val="600"/>
              </a:spcAft>
              <a:buClr>
                <a:srgbClr val="C00000"/>
              </a:buClr>
              <a:buFont typeface="Arial" panose="020B0604020202020204" pitchFamily="34" charset="0"/>
              <a:buChar char="•"/>
              <a:defRPr/>
            </a:pPr>
            <a:endParaRPr lang="de-DE" b="0" dirty="0">
              <a:solidFill>
                <a:srgbClr val="000000"/>
              </a:solidFill>
            </a:endParaRPr>
          </a:p>
          <a:p>
            <a:pPr marL="342900" indent="-342900" algn="l">
              <a:spcAft>
                <a:spcPts val="600"/>
              </a:spcAft>
              <a:buClr>
                <a:srgbClr val="C00000"/>
              </a:buClr>
              <a:buFont typeface="Arial" panose="020B0604020202020204" pitchFamily="34" charset="0"/>
              <a:buChar char="•"/>
              <a:defRPr/>
            </a:pPr>
            <a:r>
              <a:rPr lang="de-DE" b="0" dirty="0">
                <a:solidFill>
                  <a:srgbClr val="000000"/>
                </a:solidFill>
              </a:rPr>
              <a:t>Im Anschluss findet eine Besprechung in der Großgruppe statt. Bitte teilen Sie den anderen Kleingruppen Ihr Diskussionsergebnis mit!</a:t>
            </a:r>
          </a:p>
          <a:p>
            <a:pPr marL="342900" marR="0" lvl="0" indent="-342900" algn="l" defTabSz="914400" rtl="0" eaLnBrk="1" fontAlgn="base" latinLnBrk="0" hangingPunct="1">
              <a:spcBef>
                <a:spcPct val="20000"/>
              </a:spcBef>
              <a:spcAft>
                <a:spcPts val="600"/>
              </a:spcAft>
              <a:buClr>
                <a:srgbClr val="C00000"/>
              </a:buClr>
              <a:buSzTx/>
              <a:buFont typeface="Wingdings" panose="05000000000000000000" pitchFamily="2" charset="2"/>
              <a:buChar char="Ø"/>
              <a:tabLst>
                <a:tab pos="1258888" algn="l"/>
              </a:tabLst>
              <a:defRPr/>
            </a:pPr>
            <a:endParaRPr lang="de-DE" b="0" dirty="0">
              <a:solidFill>
                <a:srgbClr val="000000"/>
              </a:solidFill>
            </a:endParaRPr>
          </a:p>
          <a:p>
            <a:pPr marR="0" lvl="0" algn="l" defTabSz="914400" rtl="0" eaLnBrk="1" fontAlgn="base" latinLnBrk="0" hangingPunct="1">
              <a:spcBef>
                <a:spcPct val="20000"/>
              </a:spcBef>
              <a:spcAft>
                <a:spcPts val="600"/>
              </a:spcAft>
              <a:buClr>
                <a:srgbClr val="C00000"/>
              </a:buClr>
              <a:buSzTx/>
              <a:tabLst>
                <a:tab pos="1258888" algn="l"/>
              </a:tabLst>
              <a:defRPr/>
            </a:pPr>
            <a:endParaRPr lang="de-DE" b="0" dirty="0">
              <a:solidFill>
                <a:srgbClr val="000000"/>
              </a:solidFill>
            </a:endParaRPr>
          </a:p>
          <a:p>
            <a:pPr marR="0" lvl="0" algn="l" defTabSz="914400" rtl="0" eaLnBrk="1" fontAlgn="base" latinLnBrk="0" hangingPunct="1">
              <a:spcBef>
                <a:spcPct val="20000"/>
              </a:spcBef>
              <a:spcAft>
                <a:spcPts val="600"/>
              </a:spcAft>
              <a:buClr>
                <a:srgbClr val="C00000"/>
              </a:buClr>
              <a:buSzTx/>
              <a:tabLst>
                <a:tab pos="1258888" algn="l"/>
              </a:tabLst>
              <a:defRPr/>
            </a:pPr>
            <a:br>
              <a:rPr lang="de-DE" b="0" dirty="0">
                <a:solidFill>
                  <a:srgbClr val="000000"/>
                </a:solidFill>
              </a:rPr>
            </a:br>
            <a:endParaRPr lang="de-DE" b="0" dirty="0">
              <a:solidFill>
                <a:srgbClr val="000000"/>
              </a:solidFill>
            </a:endParaRPr>
          </a:p>
          <a:p>
            <a:pPr marR="0" lvl="0" algn="just" defTabSz="914400" rtl="0" eaLnBrk="1" fontAlgn="base" latinLnBrk="0" hangingPunct="1">
              <a:spcBef>
                <a:spcPct val="20000"/>
              </a:spcBef>
              <a:spcAft>
                <a:spcPts val="600"/>
              </a:spcAft>
              <a:buClr>
                <a:srgbClr val="C00000"/>
              </a:buClr>
              <a:buSzTx/>
              <a:tabLst>
                <a:tab pos="1258888" algn="l"/>
              </a:tabLst>
              <a:defRPr/>
            </a:pPr>
            <a:endParaRPr lang="de-DE" b="0" dirty="0">
              <a:solidFill>
                <a:srgbClr val="000000"/>
              </a:solidFill>
            </a:endParaRPr>
          </a:p>
        </p:txBody>
      </p:sp>
    </p:spTree>
    <p:extLst>
      <p:ext uri="{BB962C8B-B14F-4D97-AF65-F5344CB8AC3E}">
        <p14:creationId xmlns:p14="http://schemas.microsoft.com/office/powerpoint/2010/main" val="37474333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42B627-873D-4325-B5B0-258C2B86FA13}"/>
              </a:ext>
            </a:extLst>
          </p:cNvPr>
          <p:cNvSpPr>
            <a:spLocks noGrp="1"/>
          </p:cNvSpPr>
          <p:nvPr>
            <p:ph type="title"/>
          </p:nvPr>
        </p:nvSpPr>
        <p:spPr/>
        <p:txBody>
          <a:bodyPr/>
          <a:lstStyle/>
          <a:p>
            <a:r>
              <a:rPr lang="de-DE" dirty="0">
                <a:latin typeface="Century Gothic" panose="020B0502020202020204" pitchFamily="34" charset="0"/>
              </a:rPr>
              <a:t>Gliederung</a:t>
            </a:r>
          </a:p>
        </p:txBody>
      </p:sp>
      <p:sp>
        <p:nvSpPr>
          <p:cNvPr id="3" name="Textplatzhalter 2">
            <a:extLst>
              <a:ext uri="{FF2B5EF4-FFF2-40B4-BE49-F238E27FC236}">
                <a16:creationId xmlns:a16="http://schemas.microsoft.com/office/drawing/2014/main" id="{D974BD7C-E8B2-4391-AB34-1B4A53A9100B}"/>
              </a:ext>
            </a:extLst>
          </p:cNvPr>
          <p:cNvSpPr>
            <a:spLocks noGrp="1"/>
          </p:cNvSpPr>
          <p:nvPr>
            <p:ph type="body" sz="quarter" idx="10"/>
          </p:nvPr>
        </p:nvSpPr>
        <p:spPr>
          <a:xfrm>
            <a:off x="838200" y="1558800"/>
            <a:ext cx="10442376" cy="4499950"/>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Grundprinzipien der Kommunikation und Deeskalation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Psychosoziale Interventionen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Körperinterventionen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Pharmakotherapie bei aggressiven Verhalten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Psychologische Interventionen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Früherkennungsmethoden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Interventionen zur Umgebungsgestaltung</a:t>
            </a:r>
          </a:p>
          <a:p>
            <a:endParaRPr lang="de-DE" dirty="0"/>
          </a:p>
        </p:txBody>
      </p:sp>
    </p:spTree>
    <p:extLst>
      <p:ext uri="{BB962C8B-B14F-4D97-AF65-F5344CB8AC3E}">
        <p14:creationId xmlns:p14="http://schemas.microsoft.com/office/powerpoint/2010/main" val="3763336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A850F1-88AF-494A-88F3-01C85901C37C}"/>
              </a:ext>
            </a:extLst>
          </p:cNvPr>
          <p:cNvSpPr>
            <a:spLocks noGrp="1"/>
          </p:cNvSpPr>
          <p:nvPr>
            <p:ph type="title"/>
          </p:nvPr>
        </p:nvSpPr>
        <p:spPr>
          <a:xfrm>
            <a:off x="838200" y="365128"/>
            <a:ext cx="8858200" cy="471587"/>
          </a:xfrm>
        </p:spPr>
        <p:txBody>
          <a:bodyPr/>
          <a:lstStyle/>
          <a:p>
            <a:r>
              <a:rPr lang="de-DE" dirty="0">
                <a:latin typeface="Century Gothic" panose="020B0502020202020204" pitchFamily="34" charset="0"/>
              </a:rPr>
              <a:t>Grundprinzipien der Kommunikation und Deeskalation</a:t>
            </a:r>
          </a:p>
        </p:txBody>
      </p:sp>
      <p:sp>
        <p:nvSpPr>
          <p:cNvPr id="3" name="Textplatzhalter 2">
            <a:extLst>
              <a:ext uri="{FF2B5EF4-FFF2-40B4-BE49-F238E27FC236}">
                <a16:creationId xmlns:a16="http://schemas.microsoft.com/office/drawing/2014/main" id="{338EA228-29EC-41D0-A82F-4EFD54809CA3}"/>
              </a:ext>
            </a:extLst>
          </p:cNvPr>
          <p:cNvSpPr>
            <a:spLocks noGrp="1"/>
          </p:cNvSpPr>
          <p:nvPr>
            <p:ph type="body" sz="quarter" idx="10"/>
          </p:nvPr>
        </p:nvSpPr>
        <p:spPr>
          <a:xfrm>
            <a:off x="838800" y="1558800"/>
            <a:ext cx="10442376" cy="5202303"/>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Positive Einstellung gegenüber Patienten/Bewohner</a:t>
            </a:r>
          </a:p>
          <a:p>
            <a:pPr lvl="1">
              <a:spcAft>
                <a:spcPts val="600"/>
              </a:spcAft>
              <a:buClr>
                <a:srgbClr val="AE151D"/>
              </a:buClr>
              <a:buFont typeface="Wingdings" panose="05000000000000000000" pitchFamily="2" charset="2"/>
              <a:buChar char="Ø"/>
            </a:pPr>
            <a:r>
              <a:rPr lang="de-DE" sz="2000" dirty="0">
                <a:latin typeface="Century Gothic" panose="020B0502020202020204" pitchFamily="34" charset="0"/>
              </a:rPr>
              <a:t>Verständnis für den schwierigen Patienten/Bewohner</a:t>
            </a:r>
          </a:p>
          <a:p>
            <a:pPr lvl="1">
              <a:spcAft>
                <a:spcPts val="600"/>
              </a:spcAft>
              <a:buClr>
                <a:srgbClr val="AE151D"/>
              </a:buClr>
              <a:buFont typeface="Wingdings" panose="05000000000000000000" pitchFamily="2" charset="2"/>
              <a:buChar char="Ø"/>
            </a:pPr>
            <a:r>
              <a:rPr lang="de-DE" sz="2000" dirty="0">
                <a:latin typeface="Century Gothic" panose="020B0502020202020204" pitchFamily="34" charset="0"/>
              </a:rPr>
              <a:t>Grundhaltung: Empathie, Wertschätzung, Echtheit, Nähe &amp; Distanz</a:t>
            </a:r>
          </a:p>
          <a:p>
            <a:pPr lvl="1">
              <a:spcAft>
                <a:spcPts val="600"/>
              </a:spcAft>
              <a:buClr>
                <a:srgbClr val="AE151D"/>
              </a:buClr>
              <a:buFont typeface="Arial" panose="020B0604020202020204" pitchFamily="34" charset="0"/>
              <a:buChar char="•"/>
            </a:pPr>
            <a:endParaRPr lang="de-DE" sz="2000" dirty="0">
              <a:latin typeface="Century Gothic" panose="020B0502020202020204" pitchFamily="34" charset="0"/>
            </a:endParaRP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Selbstregulation emotionaler Impulse</a:t>
            </a:r>
          </a:p>
          <a:p>
            <a:pPr lvl="1">
              <a:spcAft>
                <a:spcPts val="600"/>
              </a:spcAft>
              <a:buClr>
                <a:srgbClr val="AE151D"/>
              </a:buClr>
              <a:buFont typeface="Wingdings" panose="05000000000000000000" pitchFamily="2" charset="2"/>
              <a:buChar char="Ø"/>
            </a:pPr>
            <a:r>
              <a:rPr lang="de-DE" sz="2000" dirty="0">
                <a:latin typeface="Century Gothic" panose="020B0502020202020204" pitchFamily="34" charset="0"/>
              </a:rPr>
              <a:t>Kontrolle von Emotionen wie Angst und Ärger</a:t>
            </a:r>
          </a:p>
          <a:p>
            <a:pPr lvl="1">
              <a:spcAft>
                <a:spcPts val="600"/>
              </a:spcAft>
              <a:buClr>
                <a:srgbClr val="AE151D"/>
              </a:buClr>
              <a:buFont typeface="Wingdings" panose="05000000000000000000" pitchFamily="2" charset="2"/>
              <a:buChar char="Ø"/>
            </a:pPr>
            <a:r>
              <a:rPr lang="de-DE" dirty="0"/>
              <a:t>Tipps: Beherrschung bewahren (ZQP Ratgeber, Seite 17)</a:t>
            </a:r>
            <a:endParaRPr lang="de-DE" sz="2000" dirty="0">
              <a:latin typeface="Century Gothic" panose="020B0502020202020204" pitchFamily="34" charset="0"/>
            </a:endParaRPr>
          </a:p>
          <a:p>
            <a:pPr lvl="1">
              <a:spcAft>
                <a:spcPts val="600"/>
              </a:spcAft>
              <a:buClr>
                <a:srgbClr val="AE151D"/>
              </a:buClr>
              <a:buFont typeface="Arial" panose="020B0604020202020204" pitchFamily="34" charset="0"/>
              <a:buChar char="•"/>
            </a:pPr>
            <a:endParaRPr lang="de-DE" sz="2000" dirty="0">
              <a:latin typeface="Century Gothic" panose="020B0502020202020204" pitchFamily="34" charset="0"/>
            </a:endParaRP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Strukturen in Bezug auf Regeln und Abläufe</a:t>
            </a:r>
          </a:p>
          <a:p>
            <a:pPr lvl="1">
              <a:spcAft>
                <a:spcPts val="600"/>
              </a:spcAft>
              <a:buClr>
                <a:srgbClr val="AE151D"/>
              </a:buClr>
              <a:buFont typeface="Wingdings" panose="05000000000000000000" pitchFamily="2" charset="2"/>
              <a:buChar char="Ø"/>
            </a:pPr>
            <a:r>
              <a:rPr lang="de-DE" sz="2000" dirty="0">
                <a:latin typeface="Century Gothic" panose="020B0502020202020204" pitchFamily="34" charset="0"/>
              </a:rPr>
              <a:t>Teamarbeit, Unterstützung durch die Institution, Stationsregeln, Früherkennung und strukturierte Umgangsweisen z.B. kollegiale Beratung </a:t>
            </a:r>
          </a:p>
          <a:p>
            <a:endParaRPr lang="de-DE" dirty="0"/>
          </a:p>
        </p:txBody>
      </p:sp>
    </p:spTree>
    <p:extLst>
      <p:ext uri="{BB962C8B-B14F-4D97-AF65-F5344CB8AC3E}">
        <p14:creationId xmlns:p14="http://schemas.microsoft.com/office/powerpoint/2010/main" val="37710360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8F3B549-3E3F-4575-AB36-4AA405F34108}"/>
              </a:ext>
            </a:extLst>
          </p:cNvPr>
          <p:cNvSpPr>
            <a:spLocks noGrp="1"/>
          </p:cNvSpPr>
          <p:nvPr>
            <p:ph type="title"/>
          </p:nvPr>
        </p:nvSpPr>
        <p:spPr/>
        <p:txBody>
          <a:bodyPr/>
          <a:lstStyle/>
          <a:p>
            <a:r>
              <a:rPr lang="de-DE" dirty="0">
                <a:latin typeface="Century Gothic" panose="020B0502020202020204" pitchFamily="34" charset="0"/>
              </a:rPr>
              <a:t>Die Herausforderung, hinter den Konflikt zu schauen </a:t>
            </a:r>
          </a:p>
        </p:txBody>
      </p:sp>
      <p:sp>
        <p:nvSpPr>
          <p:cNvPr id="3" name="Textplatzhalter 2">
            <a:extLst>
              <a:ext uri="{FF2B5EF4-FFF2-40B4-BE49-F238E27FC236}">
                <a16:creationId xmlns:a16="http://schemas.microsoft.com/office/drawing/2014/main" id="{614D6419-896E-4928-9027-59602F7024B9}"/>
              </a:ext>
            </a:extLst>
          </p:cNvPr>
          <p:cNvSpPr>
            <a:spLocks noGrp="1"/>
          </p:cNvSpPr>
          <p:nvPr>
            <p:ph type="body" sz="quarter" idx="10"/>
          </p:nvPr>
        </p:nvSpPr>
        <p:spPr>
          <a:xfrm>
            <a:off x="838200" y="1558800"/>
            <a:ext cx="10442376" cy="4499950"/>
          </a:xfrm>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Welches Bedürfnis liegt hinter einer unkooperativen Haltung?</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Welches Gefühl liegt hinter einer unkooperativen Haltung?</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Ist es möglich, dass der Patient/Bewohner keine anderen Verhandlungsmethoden und Kommunikationstechnik anwenden kann?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Der Patient/Bewohner kann sich nicht vorstellen, von einer Verhandlung zu profitieren.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Das Patient/Bewohner kann bei Verhandlungen nur mit Gewinner oder Verlierer hervorgehen.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Der Patient/Bewohner oder das Personal haben Angst, ihr „Gesicht zu verlieren“ und kennen keine Kompromisse.</a:t>
            </a:r>
          </a:p>
          <a:p>
            <a:endParaRPr lang="de-DE" dirty="0"/>
          </a:p>
        </p:txBody>
      </p:sp>
    </p:spTree>
    <p:extLst>
      <p:ext uri="{BB962C8B-B14F-4D97-AF65-F5344CB8AC3E}">
        <p14:creationId xmlns:p14="http://schemas.microsoft.com/office/powerpoint/2010/main" val="1518321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03D2E0-139F-4393-8AE3-2C12E89246DB}"/>
              </a:ext>
            </a:extLst>
          </p:cNvPr>
          <p:cNvSpPr>
            <a:spLocks noGrp="1"/>
          </p:cNvSpPr>
          <p:nvPr>
            <p:ph type="title"/>
          </p:nvPr>
        </p:nvSpPr>
        <p:spPr>
          <a:xfrm>
            <a:off x="838800" y="363600"/>
            <a:ext cx="8138120" cy="471587"/>
          </a:xfrm>
        </p:spPr>
        <p:txBody>
          <a:bodyPr/>
          <a:lstStyle/>
          <a:p>
            <a:pPr algn="l" fontAlgn="base"/>
            <a:r>
              <a:rPr lang="de-DE" dirty="0">
                <a:latin typeface="Century Gothic" panose="020B0502020202020204" pitchFamily="34" charset="0"/>
              </a:rPr>
              <a:t>Krisenbewältigung</a:t>
            </a:r>
          </a:p>
        </p:txBody>
      </p:sp>
      <p:sp>
        <p:nvSpPr>
          <p:cNvPr id="3" name="Textplatzhalter 2">
            <a:extLst>
              <a:ext uri="{FF2B5EF4-FFF2-40B4-BE49-F238E27FC236}">
                <a16:creationId xmlns:a16="http://schemas.microsoft.com/office/drawing/2014/main" id="{4A648EFC-9F69-4C47-BD61-E67F38E0BEB9}"/>
              </a:ext>
            </a:extLst>
          </p:cNvPr>
          <p:cNvSpPr>
            <a:spLocks noGrp="1"/>
          </p:cNvSpPr>
          <p:nvPr>
            <p:ph type="body" sz="quarter" idx="10"/>
          </p:nvPr>
        </p:nvSpPr>
        <p:spPr>
          <a:xfrm>
            <a:off x="838800" y="1558800"/>
            <a:ext cx="11089232" cy="4462487"/>
          </a:xfrm>
        </p:spPr>
        <p:txBody>
          <a:bodyPr/>
          <a:lstStyle/>
          <a:p>
            <a:pPr algn="l" fontAlgn="base">
              <a:spcAft>
                <a:spcPts val="600"/>
              </a:spcAft>
            </a:pPr>
            <a:r>
              <a:rPr lang="de-DE" b="1" dirty="0">
                <a:solidFill>
                  <a:srgbClr val="AE151D"/>
                </a:solidFill>
                <a:latin typeface="Century Gothic" panose="020B0502020202020204" pitchFamily="34" charset="0"/>
              </a:rPr>
              <a:t>In einer akuten aggressiven Situation ist das Wichtigste, diese zu entschärfen und nicht zu verschlimmern. Das eigene Verhalten trägt viel dazu bei:</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Versuchen Sie, ruhig zu bleiben. Gelingt das nicht, verlassen Sie möglichst sofort den Raum – wenn auch nur kurz. Fragen Sie Kolleg/-innen um Rat.</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Auch wenn manches aus Ihrer Sicht unverständlich oder nicht richtig ist: Vermeiden Sie es, zu schimpfen, zu belehren oder zu widersprechen. Das kann die Wut oder die Angst noch verstärken.</a:t>
            </a:r>
          </a:p>
          <a:p>
            <a:pPr marL="342900" indent="-342900" algn="l">
              <a:spcAft>
                <a:spcPts val="600"/>
              </a:spcAft>
              <a:buClr>
                <a:srgbClr val="AE151D"/>
              </a:buClr>
              <a:buFont typeface="Arial" panose="020B0604020202020204" pitchFamily="34" charset="0"/>
              <a:buChar char="•"/>
            </a:pPr>
            <a:r>
              <a:rPr lang="de-DE" dirty="0"/>
              <a:t>Vermeiden Sie </a:t>
            </a:r>
            <a:r>
              <a:rPr lang="de-DE" dirty="0" err="1"/>
              <a:t>Triggerworte</a:t>
            </a:r>
            <a:r>
              <a:rPr lang="de-DE" dirty="0"/>
              <a:t>: müssen, beruhigen, Ratschlag … (</a:t>
            </a:r>
            <a:r>
              <a:rPr lang="de-DE" dirty="0" err="1"/>
              <a:t>tbc</a:t>
            </a:r>
            <a:r>
              <a:rPr lang="de-DE" dirty="0"/>
              <a:t>.)</a:t>
            </a:r>
            <a:endParaRPr lang="de-DE" dirty="0">
              <a:latin typeface="Century Gothic" panose="020B0502020202020204" pitchFamily="34" charset="0"/>
            </a:endParaRP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Machen Sie deutlich, dass Sie die Bedürfnisse und die Gefühle der pflegebedürftigen Person ernst nehmen.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Vermitteln Sie das Gefühl, dass Sie gemeinsam eine Lösung finden werden.</a:t>
            </a:r>
          </a:p>
          <a:p>
            <a:endParaRPr lang="de-DE" dirty="0"/>
          </a:p>
        </p:txBody>
      </p:sp>
    </p:spTree>
    <p:extLst>
      <p:ext uri="{BB962C8B-B14F-4D97-AF65-F5344CB8AC3E}">
        <p14:creationId xmlns:p14="http://schemas.microsoft.com/office/powerpoint/2010/main" val="29943737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B0EB4F-4FD2-4FB0-9250-8FE9FE2FFA88}"/>
              </a:ext>
            </a:extLst>
          </p:cNvPr>
          <p:cNvSpPr>
            <a:spLocks noGrp="1"/>
          </p:cNvSpPr>
          <p:nvPr>
            <p:ph type="title"/>
          </p:nvPr>
        </p:nvSpPr>
        <p:spPr/>
        <p:txBody>
          <a:bodyPr/>
          <a:lstStyle/>
          <a:p>
            <a:r>
              <a:rPr lang="de-DE" dirty="0">
                <a:latin typeface="Century Gothic" panose="020B0502020202020204" pitchFamily="34" charset="0"/>
              </a:rPr>
              <a:t>Krisenbewältigung</a:t>
            </a:r>
            <a:endParaRPr lang="de-DE" dirty="0"/>
          </a:p>
        </p:txBody>
      </p:sp>
      <p:sp>
        <p:nvSpPr>
          <p:cNvPr id="3" name="Textplatzhalter 2">
            <a:extLst>
              <a:ext uri="{FF2B5EF4-FFF2-40B4-BE49-F238E27FC236}">
                <a16:creationId xmlns:a16="http://schemas.microsoft.com/office/drawing/2014/main" id="{D31632B6-16C0-4933-8930-3DAEA31D8C61}"/>
              </a:ext>
            </a:extLst>
          </p:cNvPr>
          <p:cNvSpPr>
            <a:spLocks noGrp="1"/>
          </p:cNvSpPr>
          <p:nvPr>
            <p:ph type="body" sz="quarter" idx="10"/>
          </p:nvPr>
        </p:nvSpPr>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Lenken Sie ab, etwa durch Musik oder eine Beobachtung am Fenster.</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Suchen Sie Nähe, wenn Berührungen auf die pflegebedürftige Person beruhigend wirken. Oder halten Sie Abstand, falls diese als bedrohlich empfunden werden.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Achten Sie darauf, dass Ihre Gestik, Mimik und Körperhaltung nicht bedrohlich wirken.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Schützen Sie sich vor Verletzungen durch körperliche Angriffe. Bringen Sie alles außer Reichweite, womit man schlagen oder werfen könnte. Achten Sie dabei auf ruhige Bewegungen.</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Rufen Sie nach Möglichkeit jemanden hinzu, der helfen kann (Cave: Bedrohlichkeit kann sich durch die Übermacht mehrerer Personen steigern).</a:t>
            </a:r>
          </a:p>
          <a:p>
            <a:endParaRPr lang="de-DE" dirty="0"/>
          </a:p>
        </p:txBody>
      </p:sp>
    </p:spTree>
    <p:extLst>
      <p:ext uri="{BB962C8B-B14F-4D97-AF65-F5344CB8AC3E}">
        <p14:creationId xmlns:p14="http://schemas.microsoft.com/office/powerpoint/2010/main" val="21338194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E08E7AF-E3E6-4777-9500-5FC7C203C6BB}"/>
              </a:ext>
            </a:extLst>
          </p:cNvPr>
          <p:cNvSpPr>
            <a:spLocks noGrp="1"/>
          </p:cNvSpPr>
          <p:nvPr>
            <p:ph type="title"/>
          </p:nvPr>
        </p:nvSpPr>
        <p:spPr/>
        <p:txBody>
          <a:bodyPr/>
          <a:lstStyle/>
          <a:p>
            <a:r>
              <a:rPr lang="de-DE" dirty="0">
                <a:latin typeface="Century Gothic" panose="020B0502020202020204" pitchFamily="34" charset="0"/>
              </a:rPr>
              <a:t>Psychosoziale Interventionen – Offene Fragen </a:t>
            </a:r>
          </a:p>
        </p:txBody>
      </p:sp>
      <p:sp>
        <p:nvSpPr>
          <p:cNvPr id="3" name="Textplatzhalter 2">
            <a:extLst>
              <a:ext uri="{FF2B5EF4-FFF2-40B4-BE49-F238E27FC236}">
                <a16:creationId xmlns:a16="http://schemas.microsoft.com/office/drawing/2014/main" id="{ADC69FAC-2646-4E41-8A78-FE90EA3BEE6D}"/>
              </a:ext>
            </a:extLst>
          </p:cNvPr>
          <p:cNvSpPr>
            <a:spLocks noGrp="1"/>
          </p:cNvSpPr>
          <p:nvPr>
            <p:ph type="body" sz="quarter" idx="10"/>
          </p:nvPr>
        </p:nvSpPr>
        <p:spPr/>
        <p:txBody>
          <a:bodyPr/>
          <a:lstStyle/>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Erregten Menschen sollten offene Fragen gestellt werden. In Kontakt treten und ergründen was zur Erregung geführt hat (Einflussfaktor) ist so gut möglich.</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„Was ist passiert“ lädt zum Erzählen ein. „Was, wie, seit wann und wer“ sind gute „Türöffner“.</a:t>
            </a:r>
          </a:p>
          <a:p>
            <a:pPr marL="342900" indent="-342900" algn="l">
              <a:spcAft>
                <a:spcPts val="600"/>
              </a:spcAft>
              <a:buClr>
                <a:srgbClr val="AE151D"/>
              </a:buClr>
              <a:buFont typeface="Arial" panose="020B0604020202020204" pitchFamily="34" charset="0"/>
              <a:buChar char="•"/>
            </a:pPr>
            <a:r>
              <a:rPr lang="de-DE" dirty="0">
                <a:latin typeface="Century Gothic" panose="020B0502020202020204" pitchFamily="34" charset="0"/>
              </a:rPr>
              <a:t>„Warum oder Wieso“ münden häufig in einem Rechtfertigungszwang.</a:t>
            </a:r>
          </a:p>
          <a:p>
            <a:endParaRPr lang="de-DE" dirty="0"/>
          </a:p>
        </p:txBody>
      </p:sp>
    </p:spTree>
    <p:extLst>
      <p:ext uri="{BB962C8B-B14F-4D97-AF65-F5344CB8AC3E}">
        <p14:creationId xmlns:p14="http://schemas.microsoft.com/office/powerpoint/2010/main" val="525877440"/>
      </p:ext>
    </p:extLst>
  </p:cSld>
  <p:clrMapOvr>
    <a:masterClrMapping/>
  </p:clrMapOvr>
</p:sld>
</file>

<file path=ppt/theme/theme1.xml><?xml version="1.0" encoding="utf-8"?>
<a:theme xmlns:a="http://schemas.openxmlformats.org/drawingml/2006/main" name="ClarCert">
  <a:themeElements>
    <a:clrScheme name="Benutzerdefiniert 3">
      <a:dk1>
        <a:sysClr val="windowText" lastClr="000000"/>
      </a:dk1>
      <a:lt1>
        <a:sysClr val="window" lastClr="FFFFFF"/>
      </a:lt1>
      <a:dk2>
        <a:srgbClr val="44546A"/>
      </a:dk2>
      <a:lt2>
        <a:srgbClr val="E7E6E6"/>
      </a:lt2>
      <a:accent1>
        <a:srgbClr val="000000"/>
      </a:accent1>
      <a:accent2>
        <a:srgbClr val="C00000"/>
      </a:accent2>
      <a:accent3>
        <a:srgbClr val="FFC000"/>
      </a:accent3>
      <a:accent4>
        <a:srgbClr val="A5A5A5"/>
      </a:accent4>
      <a:accent5>
        <a:srgbClr val="5B9BD5"/>
      </a:accent5>
      <a:accent6>
        <a:srgbClr val="70AD47"/>
      </a:accent6>
      <a:hlink>
        <a:srgbClr val="0563C1"/>
      </a:hlink>
      <a:folHlink>
        <a:srgbClr val="954F72"/>
      </a:folHlink>
    </a:clrScheme>
    <a:fontScheme name="Benutzerdefiniert 1">
      <a:majorFont>
        <a:latin typeface="Century Gothic"/>
        <a:ea typeface=""/>
        <a:cs typeface=""/>
      </a:majorFont>
      <a:minorFont>
        <a:latin typeface="Century Gothic"/>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a:defRPr kern="0" dirty="0" smtClean="0"/>
        </a:defPPr>
      </a:lstStyle>
    </a:txDef>
  </a:objectDefaults>
  <a:extraClrSchemeLst>
    <a:extraClrScheme>
      <a:clrScheme name="ClarCert 1">
        <a:dk1>
          <a:srgbClr val="25252F"/>
        </a:dk1>
        <a:lt1>
          <a:srgbClr val="9999FF"/>
        </a:lt1>
        <a:dk2>
          <a:srgbClr val="000000"/>
        </a:dk2>
        <a:lt2>
          <a:srgbClr val="FFFFFF"/>
        </a:lt2>
        <a:accent1>
          <a:srgbClr val="3366FF"/>
        </a:accent1>
        <a:accent2>
          <a:srgbClr val="003399"/>
        </a:accent2>
        <a:accent3>
          <a:srgbClr val="AAAAAA"/>
        </a:accent3>
        <a:accent4>
          <a:srgbClr val="8282DA"/>
        </a:accent4>
        <a:accent5>
          <a:srgbClr val="ADB8FF"/>
        </a:accent5>
        <a:accent6>
          <a:srgbClr val="002D8A"/>
        </a:accent6>
        <a:hlink>
          <a:srgbClr val="009999"/>
        </a:hlink>
        <a:folHlink>
          <a:srgbClr val="B2B2B2"/>
        </a:folHlink>
      </a:clrScheme>
      <a:clrMap bg1="dk2" tx1="lt1" bg2="dk1" tx2="lt2" accent1="accent1" accent2="accent2" accent3="accent3" accent4="accent4" accent5="accent5" accent6="accent6" hlink="hlink" folHlink="folHlink"/>
    </a:extraClrScheme>
    <a:extraClrScheme>
      <a:clrScheme name="ClarCert 2">
        <a:dk1>
          <a:srgbClr val="314183"/>
        </a:dk1>
        <a:lt1>
          <a:srgbClr val="FFFFFF"/>
        </a:lt1>
        <a:dk2>
          <a:srgbClr val="0B1E45"/>
        </a:dk2>
        <a:lt2>
          <a:srgbClr val="FFFFFF"/>
        </a:lt2>
        <a:accent1>
          <a:srgbClr val="6666FF"/>
        </a:accent1>
        <a:accent2>
          <a:srgbClr val="0066FF"/>
        </a:accent2>
        <a:accent3>
          <a:srgbClr val="AAABB0"/>
        </a:accent3>
        <a:accent4>
          <a:srgbClr val="DADADA"/>
        </a:accent4>
        <a:accent5>
          <a:srgbClr val="B8B8FF"/>
        </a:accent5>
        <a:accent6>
          <a:srgbClr val="005CE7"/>
        </a:accent6>
        <a:hlink>
          <a:srgbClr val="006699"/>
        </a:hlink>
        <a:folHlink>
          <a:srgbClr val="B2B2B2"/>
        </a:folHlink>
      </a:clrScheme>
      <a:clrMap bg1="dk2" tx1="lt1" bg2="dk1" tx2="lt2" accent1="accent1" accent2="accent2" accent3="accent3" accent4="accent4" accent5="accent5" accent6="accent6" hlink="hlink" folHlink="folHlink"/>
    </a:extraClrScheme>
    <a:extraClrScheme>
      <a:clrScheme name="ClarCert 3">
        <a:dk1>
          <a:srgbClr val="194349"/>
        </a:dk1>
        <a:lt1>
          <a:srgbClr val="FFFFCC"/>
        </a:lt1>
        <a:dk2>
          <a:srgbClr val="006666"/>
        </a:dk2>
        <a:lt2>
          <a:srgbClr val="FFFFFF"/>
        </a:lt2>
        <a:accent1>
          <a:srgbClr val="99CC00"/>
        </a:accent1>
        <a:accent2>
          <a:srgbClr val="00B6B2"/>
        </a:accent2>
        <a:accent3>
          <a:srgbClr val="AAB8B8"/>
        </a:accent3>
        <a:accent4>
          <a:srgbClr val="DADAAE"/>
        </a:accent4>
        <a:accent5>
          <a:srgbClr val="CAE2AA"/>
        </a:accent5>
        <a:accent6>
          <a:srgbClr val="00A5A1"/>
        </a:accent6>
        <a:hlink>
          <a:srgbClr val="669900"/>
        </a:hlink>
        <a:folHlink>
          <a:srgbClr val="666699"/>
        </a:folHlink>
      </a:clrScheme>
      <a:clrMap bg1="dk2" tx1="lt1" bg2="dk1" tx2="lt2" accent1="accent1" accent2="accent2" accent3="accent3" accent4="accent4" accent5="accent5" accent6="accent6" hlink="hlink" folHlink="folHlink"/>
    </a:extraClrScheme>
    <a:extraClrScheme>
      <a:clrScheme name="ClarCert 4">
        <a:dk1>
          <a:srgbClr val="194349"/>
        </a:dk1>
        <a:lt1>
          <a:srgbClr val="FFFFCC"/>
        </a:lt1>
        <a:dk2>
          <a:srgbClr val="0000FF"/>
        </a:dk2>
        <a:lt2>
          <a:srgbClr val="FFFFFF"/>
        </a:lt2>
        <a:accent1>
          <a:srgbClr val="0099FF"/>
        </a:accent1>
        <a:accent2>
          <a:srgbClr val="33CC33"/>
        </a:accent2>
        <a:accent3>
          <a:srgbClr val="AAAAFF"/>
        </a:accent3>
        <a:accent4>
          <a:srgbClr val="DADAAE"/>
        </a:accent4>
        <a:accent5>
          <a:srgbClr val="AACAFF"/>
        </a:accent5>
        <a:accent6>
          <a:srgbClr val="2DB92D"/>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ClarCert 5">
        <a:dk1>
          <a:srgbClr val="194349"/>
        </a:dk1>
        <a:lt1>
          <a:srgbClr val="FFFFCC"/>
        </a:lt1>
        <a:dk2>
          <a:srgbClr val="72A497"/>
        </a:dk2>
        <a:lt2>
          <a:srgbClr val="000000"/>
        </a:lt2>
        <a:accent1>
          <a:srgbClr val="805D32"/>
        </a:accent1>
        <a:accent2>
          <a:srgbClr val="7D2F3C"/>
        </a:accent2>
        <a:accent3>
          <a:srgbClr val="BCCFC9"/>
        </a:accent3>
        <a:accent4>
          <a:srgbClr val="DADAAE"/>
        </a:accent4>
        <a:accent5>
          <a:srgbClr val="C0B6AD"/>
        </a:accent5>
        <a:accent6>
          <a:srgbClr val="712A35"/>
        </a:accent6>
        <a:hlink>
          <a:srgbClr val="CC9900"/>
        </a:hlink>
        <a:folHlink>
          <a:srgbClr val="B2B2B2"/>
        </a:folHlink>
      </a:clrScheme>
      <a:clrMap bg1="dk2" tx1="lt1" bg2="dk1" tx2="lt2" accent1="accent1" accent2="accent2" accent3="accent3" accent4="accent4" accent5="accent5" accent6="accent6" hlink="hlink" folHlink="folHlink"/>
    </a:extraClrScheme>
    <a:extraClrScheme>
      <a:clrScheme name="ClarCert 6">
        <a:dk1>
          <a:srgbClr val="1C1C1C"/>
        </a:dk1>
        <a:lt1>
          <a:srgbClr val="FFFFFF"/>
        </a:lt1>
        <a:dk2>
          <a:srgbClr val="710F0F"/>
        </a:dk2>
        <a:lt2>
          <a:srgbClr val="FFFFFF"/>
        </a:lt2>
        <a:accent1>
          <a:srgbClr val="FF9900"/>
        </a:accent1>
        <a:accent2>
          <a:srgbClr val="FF3300"/>
        </a:accent2>
        <a:accent3>
          <a:srgbClr val="BBAAAA"/>
        </a:accent3>
        <a:accent4>
          <a:srgbClr val="DADADA"/>
        </a:accent4>
        <a:accent5>
          <a:srgbClr val="FFCAAA"/>
        </a:accent5>
        <a:accent6>
          <a:srgbClr val="E72D00"/>
        </a:accent6>
        <a:hlink>
          <a:srgbClr val="666699"/>
        </a:hlink>
        <a:folHlink>
          <a:srgbClr val="996633"/>
        </a:folHlink>
      </a:clrScheme>
      <a:clrMap bg1="dk2" tx1="lt1" bg2="dk1" tx2="lt2" accent1="accent1" accent2="accent2" accent3="accent3" accent4="accent4" accent5="accent5" accent6="accent6" hlink="hlink" folHlink="folHlink"/>
    </a:extraClrScheme>
    <a:extraClrScheme>
      <a:clrScheme name="ClarCert 7">
        <a:dk1>
          <a:srgbClr val="336666"/>
        </a:dk1>
        <a:lt1>
          <a:srgbClr val="FFFFFF"/>
        </a:lt1>
        <a:dk2>
          <a:srgbClr val="000000"/>
        </a:dk2>
        <a:lt2>
          <a:srgbClr val="666699"/>
        </a:lt2>
        <a:accent1>
          <a:srgbClr val="99CCCC"/>
        </a:accent1>
        <a:accent2>
          <a:srgbClr val="CCCCCC"/>
        </a:accent2>
        <a:accent3>
          <a:srgbClr val="FFFFFF"/>
        </a:accent3>
        <a:accent4>
          <a:srgbClr val="2A5656"/>
        </a:accent4>
        <a:accent5>
          <a:srgbClr val="CAE2E2"/>
        </a:accent5>
        <a:accent6>
          <a:srgbClr val="B9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ClarCert 8">
        <a:dk1>
          <a:srgbClr val="000000"/>
        </a:dk1>
        <a:lt1>
          <a:srgbClr val="FFFFFF"/>
        </a:lt1>
        <a:dk2>
          <a:srgbClr val="000000"/>
        </a:dk2>
        <a:lt2>
          <a:srgbClr val="666699"/>
        </a:lt2>
        <a:accent1>
          <a:srgbClr val="FF9900"/>
        </a:accent1>
        <a:accent2>
          <a:srgbClr val="FF0000"/>
        </a:accent2>
        <a:accent3>
          <a:srgbClr val="FFFFFF"/>
        </a:accent3>
        <a:accent4>
          <a:srgbClr val="000000"/>
        </a:accent4>
        <a:accent5>
          <a:srgbClr val="FFCAAA"/>
        </a:accent5>
        <a:accent6>
          <a:srgbClr val="E70000"/>
        </a:accent6>
        <a:hlink>
          <a:srgbClr val="336699"/>
        </a:hlink>
        <a:folHlink>
          <a:srgbClr val="808080"/>
        </a:folHlink>
      </a:clrScheme>
      <a:clrMap bg1="lt1" tx1="dk1" bg2="lt2" tx2="dk2" accent1="accent1" accent2="accent2" accent3="accent3" accent4="accent4" accent5="accent5" accent6="accent6" hlink="hlink" folHlink="folHlink"/>
    </a:extraClrScheme>
    <a:extraClrScheme>
      <a:clrScheme name="ClarCert 9">
        <a:dk1>
          <a:srgbClr val="000000"/>
        </a:dk1>
        <a:lt1>
          <a:srgbClr val="FFFFFF"/>
        </a:lt1>
        <a:dk2>
          <a:srgbClr val="000000"/>
        </a:dk2>
        <a:lt2>
          <a:srgbClr val="666699"/>
        </a:lt2>
        <a:accent1>
          <a:srgbClr val="CC3300"/>
        </a:accent1>
        <a:accent2>
          <a:srgbClr val="CC9900"/>
        </a:accent2>
        <a:accent3>
          <a:srgbClr val="FFFFFF"/>
        </a:accent3>
        <a:accent4>
          <a:srgbClr val="000000"/>
        </a:accent4>
        <a:accent5>
          <a:srgbClr val="E2ADAA"/>
        </a:accent5>
        <a:accent6>
          <a:srgbClr val="B98A00"/>
        </a:accent6>
        <a:hlink>
          <a:srgbClr val="CC6600"/>
        </a:hlink>
        <a:folHlink>
          <a:srgbClr val="808080"/>
        </a:folHlink>
      </a:clrScheme>
      <a:clrMap bg1="lt1" tx1="dk1" bg2="lt2" tx2="dk2" accent1="accent1" accent2="accent2" accent3="accent3" accent4="accent4" accent5="accent5" accent6="accent6" hlink="hlink" folHlink="folHlink"/>
    </a:extraClrScheme>
    <a:extraClrScheme>
      <a:clrScheme name="ClarCert 10">
        <a:dk1>
          <a:srgbClr val="000000"/>
        </a:dk1>
        <a:lt1>
          <a:srgbClr val="FFFFFF"/>
        </a:lt1>
        <a:dk2>
          <a:srgbClr val="000000"/>
        </a:dk2>
        <a:lt2>
          <a:srgbClr val="666699"/>
        </a:lt2>
        <a:accent1>
          <a:srgbClr val="666699"/>
        </a:accent1>
        <a:accent2>
          <a:srgbClr val="9999FF"/>
        </a:accent2>
        <a:accent3>
          <a:srgbClr val="FFFFFF"/>
        </a:accent3>
        <a:accent4>
          <a:srgbClr val="000000"/>
        </a:accent4>
        <a:accent5>
          <a:srgbClr val="B8B8CA"/>
        </a:accent5>
        <a:accent6>
          <a:srgbClr val="8A8AE7"/>
        </a:accent6>
        <a:hlink>
          <a:srgbClr val="3366FF"/>
        </a:hlink>
        <a:folHlink>
          <a:srgbClr val="808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2" id="{2ACBA78E-1DDC-405B-A4E8-F9B1DF4C7748}" vid="{3F629072-DA8B-4DFB-854B-D3CA0AD0031E}"/>
    </a:ext>
  </a:ext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_folienmaster maks-M1 (210312)</Template>
  <TotalTime>0</TotalTime>
  <Words>2700</Words>
  <Application>Microsoft Office PowerPoint</Application>
  <PresentationFormat>Breitbild</PresentationFormat>
  <Paragraphs>264</Paragraphs>
  <Slides>27</Slides>
  <Notes>20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27</vt:i4>
      </vt:variant>
    </vt:vector>
  </HeadingPairs>
  <TitlesOfParts>
    <vt:vector size="32" baseType="lpstr">
      <vt:lpstr>Arial</vt:lpstr>
      <vt:lpstr>Calibri</vt:lpstr>
      <vt:lpstr>Century Gothic</vt:lpstr>
      <vt:lpstr>Wingdings</vt:lpstr>
      <vt:lpstr>ClarCert</vt:lpstr>
      <vt:lpstr>PowerPoint-Präsentation</vt:lpstr>
      <vt:lpstr>Reflektionsrunde/Blitzlicht</vt:lpstr>
      <vt:lpstr>Gruppenarbeit </vt:lpstr>
      <vt:lpstr>Gliederung</vt:lpstr>
      <vt:lpstr>Grundprinzipien der Kommunikation und Deeskalation</vt:lpstr>
      <vt:lpstr>Die Herausforderung, hinter den Konflikt zu schauen </vt:lpstr>
      <vt:lpstr>Krisenbewältigung</vt:lpstr>
      <vt:lpstr>Krisenbewältigung</vt:lpstr>
      <vt:lpstr>Psychosoziale Interventionen – Offene Fragen </vt:lpstr>
      <vt:lpstr>Beispiele für offene Fragen  </vt:lpstr>
      <vt:lpstr>Gruppenarbeit</vt:lpstr>
      <vt:lpstr>Körperinterventionen </vt:lpstr>
      <vt:lpstr>Körperinterventionen</vt:lpstr>
      <vt:lpstr>Pharmakotherapie</vt:lpstr>
      <vt:lpstr>Pharmakotherapie</vt:lpstr>
      <vt:lpstr>Pharmakotherapie bei aggressiven Verhalten</vt:lpstr>
      <vt:lpstr>Pharmakotherapie bei Menschen mit Demenz</vt:lpstr>
      <vt:lpstr>Pharmakotherapie bei Menschen mit Demenz</vt:lpstr>
      <vt:lpstr>Psychopharmakotherapie bei Menschen mit Demenz</vt:lpstr>
      <vt:lpstr>Psychopharmakotherapie bei Menschen mit Demenz</vt:lpstr>
      <vt:lpstr>Wirksamkeit psychologischer Interventionen</vt:lpstr>
      <vt:lpstr>Wirksamkeit psychologischer Interventionen</vt:lpstr>
      <vt:lpstr>Wirksamkeit von Interventionen zur Reduktion von Zwangsmaßnahmen</vt:lpstr>
      <vt:lpstr>Früherkennungsmethoden</vt:lpstr>
      <vt:lpstr>Interventionen zur Umgebungsgestaltung</vt:lpstr>
      <vt:lpstr>Demenzsensible Architektur</vt:lpstr>
      <vt:lpstr>Demenzsensible Architektur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subject>ClarCert-Vorlage</dc:subject>
  <dc:creator>ClarCert;ClarCert GmbH</dc:creator>
  <cp:lastModifiedBy>ClarCert - Heidrun Wolf</cp:lastModifiedBy>
  <cp:revision>50</cp:revision>
  <cp:lastPrinted>2023-08-09T07:09:30Z</cp:lastPrinted>
  <dcterms:created xsi:type="dcterms:W3CDTF">2021-03-12T11:37:00Z</dcterms:created>
  <dcterms:modified xsi:type="dcterms:W3CDTF">2023-08-09T09:15:14Z</dcterms:modified>
</cp:coreProperties>
</file>